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90" r:id="rId6"/>
    <p:sldId id="292" r:id="rId7"/>
    <p:sldId id="265" r:id="rId8"/>
    <p:sldId id="272" r:id="rId9"/>
    <p:sldId id="262" r:id="rId10"/>
    <p:sldId id="273" r:id="rId11"/>
    <p:sldId id="282" r:id="rId12"/>
    <p:sldId id="269" r:id="rId13"/>
    <p:sldId id="277" r:id="rId14"/>
    <p:sldId id="291" r:id="rId15"/>
    <p:sldId id="279" r:id="rId16"/>
    <p:sldId id="280" r:id="rId17"/>
    <p:sldId id="285" r:id="rId18"/>
    <p:sldId id="283" r:id="rId19"/>
    <p:sldId id="284" r:id="rId20"/>
    <p:sldId id="274" r:id="rId21"/>
    <p:sldId id="287" r:id="rId22"/>
    <p:sldId id="301" r:id="rId23"/>
    <p:sldId id="302" r:id="rId24"/>
    <p:sldId id="303" r:id="rId25"/>
    <p:sldId id="286" r:id="rId26"/>
    <p:sldId id="294" r:id="rId27"/>
    <p:sldId id="295" r:id="rId28"/>
    <p:sldId id="296" r:id="rId29"/>
    <p:sldId id="297" r:id="rId30"/>
    <p:sldId id="298" r:id="rId31"/>
    <p:sldId id="278" r:id="rId32"/>
    <p:sldId id="299" r:id="rId33"/>
    <p:sldId id="300" r:id="rId34"/>
    <p:sldId id="293" r:id="rId35"/>
    <p:sldId id="304" r:id="rId36"/>
    <p:sldId id="305" r:id="rId37"/>
    <p:sldId id="30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4" autoAdjust="0"/>
    <p:restoredTop sz="93176" autoAdjust="0"/>
  </p:normalViewPr>
  <p:slideViewPr>
    <p:cSldViewPr snapToGrid="0">
      <p:cViewPr varScale="1">
        <p:scale>
          <a:sx n="77" d="100"/>
          <a:sy n="77" d="100"/>
        </p:scale>
        <p:origin x="90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AE1C0-7DCE-42AF-926A-28F04D06E112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E599D0-ADE0-499A-BF9A-49BD3011A5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1213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599D0-ADE0-499A-BF9A-49BD3011A5F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7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311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834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9260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859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6001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92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202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3137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8989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6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5870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256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06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40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958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3147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DA67D-9259-4383-AB5A-A3A01268F4AA}" type="datetimeFigureOut">
              <a:rPr lang="zh-TW" altLang="en-US" smtClean="0"/>
              <a:t>2025/1/9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49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  <p:sldLayoutId id="2147484020" r:id="rId12"/>
    <p:sldLayoutId id="2147484021" r:id="rId13"/>
    <p:sldLayoutId id="2147484022" r:id="rId14"/>
    <p:sldLayoutId id="2147484023" r:id="rId15"/>
    <p:sldLayoutId id="214748402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12" Type="http://schemas.openxmlformats.org/officeDocument/2006/relationships/image" Target="../media/image32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11" Type="http://schemas.openxmlformats.org/officeDocument/2006/relationships/image" Target="../media/image31.jpg"/><Relationship Id="rId5" Type="http://schemas.openxmlformats.org/officeDocument/2006/relationships/image" Target="../media/image25.jpg"/><Relationship Id="rId10" Type="http://schemas.openxmlformats.org/officeDocument/2006/relationships/image" Target="../media/image30.jpg"/><Relationship Id="rId4" Type="http://schemas.openxmlformats.org/officeDocument/2006/relationships/image" Target="../media/image24.png"/><Relationship Id="rId9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image" Target="../media/image42.jpg"/><Relationship Id="rId18" Type="http://schemas.openxmlformats.org/officeDocument/2006/relationships/image" Target="../media/image47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1.jpg"/><Relationship Id="rId17" Type="http://schemas.openxmlformats.org/officeDocument/2006/relationships/image" Target="../media/image46.jpg"/><Relationship Id="rId2" Type="http://schemas.openxmlformats.org/officeDocument/2006/relationships/image" Target="../media/image33.png"/><Relationship Id="rId16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2.jpg"/><Relationship Id="rId5" Type="http://schemas.openxmlformats.org/officeDocument/2006/relationships/image" Target="../media/image36.png"/><Relationship Id="rId15" Type="http://schemas.openxmlformats.org/officeDocument/2006/relationships/image" Target="../media/image44.jpg"/><Relationship Id="rId10" Type="http://schemas.openxmlformats.org/officeDocument/2006/relationships/image" Target="../media/image31.jpg"/><Relationship Id="rId4" Type="http://schemas.openxmlformats.org/officeDocument/2006/relationships/image" Target="../media/image35.png"/><Relationship Id="rId9" Type="http://schemas.openxmlformats.org/officeDocument/2006/relationships/image" Target="../media/image40.jpg"/><Relationship Id="rId14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53.png"/><Relationship Id="rId12" Type="http://schemas.openxmlformats.org/officeDocument/2006/relationships/image" Target="../media/image6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61.png"/><Relationship Id="rId5" Type="http://schemas.openxmlformats.org/officeDocument/2006/relationships/image" Target="../media/image51.png"/><Relationship Id="rId10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13" Type="http://schemas.openxmlformats.org/officeDocument/2006/relationships/image" Target="../media/image93.jpg"/><Relationship Id="rId3" Type="http://schemas.openxmlformats.org/officeDocument/2006/relationships/image" Target="../media/image83.jpg"/><Relationship Id="rId7" Type="http://schemas.openxmlformats.org/officeDocument/2006/relationships/image" Target="../media/image87.jpg"/><Relationship Id="rId12" Type="http://schemas.openxmlformats.org/officeDocument/2006/relationships/image" Target="../media/image92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11" Type="http://schemas.openxmlformats.org/officeDocument/2006/relationships/image" Target="../media/image91.jpg"/><Relationship Id="rId5" Type="http://schemas.openxmlformats.org/officeDocument/2006/relationships/image" Target="../media/image85.jpg"/><Relationship Id="rId10" Type="http://schemas.openxmlformats.org/officeDocument/2006/relationships/image" Target="../media/image90.jpg"/><Relationship Id="rId4" Type="http://schemas.openxmlformats.org/officeDocument/2006/relationships/image" Target="../media/image84.jpg"/><Relationship Id="rId9" Type="http://schemas.openxmlformats.org/officeDocument/2006/relationships/image" Target="../media/image89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13" Type="http://schemas.openxmlformats.org/officeDocument/2006/relationships/image" Target="../media/image99.jpg"/><Relationship Id="rId3" Type="http://schemas.openxmlformats.org/officeDocument/2006/relationships/image" Target="../media/image90.jpg"/><Relationship Id="rId7" Type="http://schemas.openxmlformats.org/officeDocument/2006/relationships/image" Target="../media/image91.jpg"/><Relationship Id="rId12" Type="http://schemas.openxmlformats.org/officeDocument/2006/relationships/image" Target="../media/image98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11" Type="http://schemas.openxmlformats.org/officeDocument/2006/relationships/image" Target="../media/image97.jpg"/><Relationship Id="rId5" Type="http://schemas.openxmlformats.org/officeDocument/2006/relationships/image" Target="../media/image84.jpg"/><Relationship Id="rId10" Type="http://schemas.openxmlformats.org/officeDocument/2006/relationships/image" Target="../media/image96.jpg"/><Relationship Id="rId4" Type="http://schemas.openxmlformats.org/officeDocument/2006/relationships/image" Target="../media/image82.jpg"/><Relationship Id="rId9" Type="http://schemas.openxmlformats.org/officeDocument/2006/relationships/image" Target="../media/image95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image" Target="../media/image90.jpg"/><Relationship Id="rId7" Type="http://schemas.openxmlformats.org/officeDocument/2006/relationships/image" Target="../media/image91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11" Type="http://schemas.openxmlformats.org/officeDocument/2006/relationships/image" Target="../media/image103.jpg"/><Relationship Id="rId5" Type="http://schemas.openxmlformats.org/officeDocument/2006/relationships/image" Target="../media/image84.jpg"/><Relationship Id="rId10" Type="http://schemas.openxmlformats.org/officeDocument/2006/relationships/image" Target="../media/image102.jpg"/><Relationship Id="rId4" Type="http://schemas.openxmlformats.org/officeDocument/2006/relationships/image" Target="../media/image82.jpg"/><Relationship Id="rId9" Type="http://schemas.openxmlformats.org/officeDocument/2006/relationships/image" Target="../media/image101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E7E338-B357-449C-A3AA-8B0104282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8285" y="597207"/>
            <a:ext cx="4992056" cy="1504281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嵌入式影像處理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697FA7D-1BBA-4167-9AE3-54297FC84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8285" y="3280042"/>
            <a:ext cx="9279348" cy="2593985"/>
          </a:xfrm>
        </p:spPr>
        <p:txBody>
          <a:bodyPr>
            <a:noAutofit/>
          </a:bodyPr>
          <a:lstStyle/>
          <a:p>
            <a:pPr algn="l"/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題</a:t>
            </a:r>
            <a:r>
              <a:rPr lang="en-US" altLang="zh-TW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目</a:t>
            </a:r>
            <a:r>
              <a:rPr lang="en-US" altLang="zh-TW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點餐卡辨識</a:t>
            </a:r>
            <a:endParaRPr lang="en-US" altLang="zh-TW" sz="3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</a:t>
            </a:r>
            <a:r>
              <a:rPr lang="en-US" altLang="zh-TW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長</a:t>
            </a:r>
            <a:r>
              <a:rPr lang="en-US" altLang="zh-TW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詹逸宏</a:t>
            </a:r>
            <a:endParaRPr lang="en-US" altLang="zh-TW" sz="3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    員</a:t>
            </a:r>
            <a:r>
              <a:rPr lang="en-US" altLang="zh-TW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呂騏佑、張昌暉、</a:t>
            </a:r>
            <a:r>
              <a:rPr lang="zh-TW" altLang="en-US" sz="3200" b="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謝宗佑</a:t>
            </a:r>
            <a:endParaRPr lang="en-US" altLang="zh-TW" sz="3200" b="0" i="0" dirty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指導老師</a:t>
            </a:r>
            <a:r>
              <a:rPr lang="en-US" altLang="zh-TW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陳朝烈</a:t>
            </a:r>
            <a:endParaRPr lang="en-US" altLang="zh-TW" sz="3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3988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5616C-61A2-777D-8A43-B8F95ECB1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A155EF-769B-5B61-F4EC-EA44A1B89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形態學去除文字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8DEB053-1BDD-496B-B152-F7192DE18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3844"/>
            <a:ext cx="2324430" cy="492232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725F390-53B5-414D-978D-619A308B8C2E}"/>
              </a:ext>
            </a:extLst>
          </p:cNvPr>
          <p:cNvSpPr txBox="1"/>
          <p:nvPr/>
        </p:nvSpPr>
        <p:spPr>
          <a:xfrm>
            <a:off x="838200" y="943734"/>
            <a:ext cx="722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8B3639A-E767-4630-8D47-577B96C1434C}"/>
              </a:ext>
            </a:extLst>
          </p:cNvPr>
          <p:cNvSpPr txBox="1"/>
          <p:nvPr/>
        </p:nvSpPr>
        <p:spPr>
          <a:xfrm>
            <a:off x="3976862" y="943734"/>
            <a:ext cx="776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C234DD4-2393-42BC-ADAB-1551EED88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418" y="1343844"/>
            <a:ext cx="2238798" cy="474098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63B207E-B3CE-15CF-4C8F-D5540F767569}"/>
              </a:ext>
            </a:extLst>
          </p:cNvPr>
          <p:cNvSpPr txBox="1"/>
          <p:nvPr/>
        </p:nvSpPr>
        <p:spPr>
          <a:xfrm>
            <a:off x="6479458" y="1720645"/>
            <a:ext cx="31069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把文字部分膨脹，因為重點在於抓出格子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缺點在於有些地方也會出現方格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不要的格子我們打算給他價位為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，就像沒有一樣</a:t>
            </a:r>
          </a:p>
        </p:txBody>
      </p:sp>
    </p:spTree>
    <p:extLst>
      <p:ext uri="{BB962C8B-B14F-4D97-AF65-F5344CB8AC3E}">
        <p14:creationId xmlns:p14="http://schemas.microsoft.com/office/powerpoint/2010/main" val="3873821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7D621-7EC7-E3C3-DA23-855E6F090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2CE10C-9D26-152C-465B-EFD92EED3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Search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收集座標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手刻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A11617-0BE8-C289-6576-2EB821E91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4"/>
            <a:ext cx="10515600" cy="4351338"/>
          </a:xfrm>
        </p:spPr>
        <p:txBody>
          <a:bodyPr/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函數按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y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座標 將輪廓分組，再按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x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座標 排序每組，最終返回按行列順序排列的輪廓列表。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sort_contours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grid_contours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/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每個輪廓的點座標集，格式為 [[點集1], [點集2], ...]，其中每個點的格式為 (x, y)。 </a:t>
            </a: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8">
            <a:extLst>
              <a:ext uri="{FF2B5EF4-FFF2-40B4-BE49-F238E27FC236}">
                <a16:creationId xmlns:a16="http://schemas.microsoft.com/office/drawing/2014/main" id="{D41DC695-10FD-0FDD-FF03-6F9D6F16A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083503"/>
              </p:ext>
            </p:extLst>
          </p:nvPr>
        </p:nvGraphicFramePr>
        <p:xfrm>
          <a:off x="838200" y="2880360"/>
          <a:ext cx="1092925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14">
                  <a:extLst>
                    <a:ext uri="{9D8B030D-6E8A-4147-A177-3AD203B41FA5}">
                      <a16:colId xmlns:a16="http://schemas.microsoft.com/office/drawing/2014/main" val="175491985"/>
                    </a:ext>
                  </a:extLst>
                </a:gridCol>
                <a:gridCol w="1618624">
                  <a:extLst>
                    <a:ext uri="{9D8B030D-6E8A-4147-A177-3AD203B41FA5}">
                      <a16:colId xmlns:a16="http://schemas.microsoft.com/office/drawing/2014/main" val="822259094"/>
                    </a:ext>
                  </a:extLst>
                </a:gridCol>
                <a:gridCol w="6086220">
                  <a:extLst>
                    <a:ext uri="{9D8B030D-6E8A-4147-A177-3AD203B41FA5}">
                      <a16:colId xmlns:a16="http://schemas.microsoft.com/office/drawing/2014/main" val="4104166654"/>
                    </a:ext>
                  </a:extLst>
                </a:gridCol>
              </a:tblGrid>
              <a:tr h="298300"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40815"/>
                  </a:ext>
                </a:extLst>
              </a:tr>
              <a:tr h="433984">
                <a:tc>
                  <a:txBody>
                    <a:bodyPr/>
                    <a:lstStyle/>
                    <a:p>
                      <a:r>
                        <a:rPr lang="en-US" altLang="zh-TW" sz="20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grid_contours</a:t>
                      </a:r>
                      <a:endParaRPr lang="en-US" altLang="zh-TW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np.ndarray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這些輪廓是從二值圖像中檢測到的，並且需要按照特定的方式（例如：依據 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和 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座標）進行排序。</a:t>
                      </a:r>
                      <a:endParaRPr lang="zh-TW" altLang="en-US" sz="2000" baseline="0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939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088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32E3A-DCEE-2FF1-E8D5-314A7CBD0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DDE4FA-BD38-C2D1-8CE2-1E077C10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Search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篩選格子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手刻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2A0908-A595-B71E-B4AB-AB2B5D766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4"/>
            <a:ext cx="10515600" cy="4351338"/>
          </a:xfrm>
        </p:spPr>
        <p:txBody>
          <a:bodyPr/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圖像中的輪廓檢測，並篩選出符合一定條件的區域，這些區域可能是圖像中的「格子」或特定物體的邊界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Search(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image_path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area_min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area_max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grid_contours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符合條件的輪廓列表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5" name="表格 8">
            <a:extLst>
              <a:ext uri="{FF2B5EF4-FFF2-40B4-BE49-F238E27FC236}">
                <a16:creationId xmlns:a16="http://schemas.microsoft.com/office/drawing/2014/main" id="{34E60F7C-766E-B3EF-4DB1-648A7BDF8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355379"/>
              </p:ext>
            </p:extLst>
          </p:nvPr>
        </p:nvGraphicFramePr>
        <p:xfrm>
          <a:off x="838200" y="2516863"/>
          <a:ext cx="10929258" cy="2398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14">
                  <a:extLst>
                    <a:ext uri="{9D8B030D-6E8A-4147-A177-3AD203B41FA5}">
                      <a16:colId xmlns:a16="http://schemas.microsoft.com/office/drawing/2014/main" val="175491985"/>
                    </a:ext>
                  </a:extLst>
                </a:gridCol>
                <a:gridCol w="1909923">
                  <a:extLst>
                    <a:ext uri="{9D8B030D-6E8A-4147-A177-3AD203B41FA5}">
                      <a16:colId xmlns:a16="http://schemas.microsoft.com/office/drawing/2014/main" val="822259094"/>
                    </a:ext>
                  </a:extLst>
                </a:gridCol>
                <a:gridCol w="5794921">
                  <a:extLst>
                    <a:ext uri="{9D8B030D-6E8A-4147-A177-3AD203B41FA5}">
                      <a16:colId xmlns:a16="http://schemas.microsoft.com/office/drawing/2014/main" val="4104166654"/>
                    </a:ext>
                  </a:extLst>
                </a:gridCol>
              </a:tblGrid>
              <a:tr h="298300"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40815"/>
                  </a:ext>
                </a:extLst>
              </a:tr>
              <a:tr h="600118">
                <a:tc>
                  <a:txBody>
                    <a:bodyPr/>
                    <a:lstStyle/>
                    <a:p>
                      <a:r>
                        <a:rPr lang="en-US" altLang="zh-TW" sz="20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image_path</a:t>
                      </a:r>
                      <a:endParaRPr lang="en-US" altLang="zh-TW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str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輸入膨脹後的圖片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939569"/>
                  </a:ext>
                </a:extLst>
              </a:tr>
              <a:tr h="30707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area_min</a:t>
                      </a:r>
                      <a:endParaRPr lang="en-US" altLang="zh-TW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</a:p>
                    <a:p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用於指定篩選輪廓時的最小面積。只有面積大於</a:t>
                      </a:r>
                      <a:r>
                        <a:rPr lang="en-US" altLang="zh-TW" sz="200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area_min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的輪廓才會被選中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640404"/>
                  </a:ext>
                </a:extLst>
              </a:tr>
              <a:tr h="30707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area_max</a:t>
                      </a:r>
                      <a:endParaRPr lang="en-US" altLang="zh-TW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int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用於指定篩選輪廓時的最大面積。只有面積小於</a:t>
                      </a:r>
                      <a:r>
                        <a:rPr lang="en-US" altLang="zh-TW" sz="200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area_max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的輪廓才會被選中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429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719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32E3A-DCEE-2FF1-E8D5-314A7CBD0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DDE4FA-BD38-C2D1-8CE2-1E077C10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Search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C838C7A-347C-4A65-819D-2A6B9AB82465}"/>
              </a:ext>
            </a:extLst>
          </p:cNvPr>
          <p:cNvSpPr txBox="1"/>
          <p:nvPr/>
        </p:nvSpPr>
        <p:spPr>
          <a:xfrm>
            <a:off x="838200" y="943734"/>
            <a:ext cx="722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66965CB-FDB1-4224-BDDB-16F5768E2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3845"/>
            <a:ext cx="1678561" cy="355460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ECF835E-E210-4E9E-8F15-DCF8832AC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68" y="1478325"/>
            <a:ext cx="1615058" cy="342012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182469B-6777-479E-A38C-36B19C577734}"/>
              </a:ext>
            </a:extLst>
          </p:cNvPr>
          <p:cNvSpPr txBox="1"/>
          <p:nvPr/>
        </p:nvSpPr>
        <p:spPr>
          <a:xfrm>
            <a:off x="2590168" y="963236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51A27E9-6020-44F5-8E59-9595CDA46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517" y="1478325"/>
            <a:ext cx="2871019" cy="499233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4F38408-5FC9-DA40-7495-872E8B498C9D}"/>
              </a:ext>
            </a:extLst>
          </p:cNvPr>
          <p:cNvSpPr txBox="1"/>
          <p:nvPr/>
        </p:nvSpPr>
        <p:spPr>
          <a:xfrm>
            <a:off x="7275536" y="1478325"/>
            <a:ext cx="26943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利用面積大小去篩選出我們要的方格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每一個方格都把座標存起來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如右圖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拿到座標後就可以拿這些座標來切割圖片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0210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1741CF-5856-A22B-E046-19425296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圖片切割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F7E7A21-6063-9ACF-B63A-2C87176F3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603997"/>
            <a:ext cx="1999783" cy="3881437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F04DE65-8017-4FF0-CE33-4FD53D99C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025" y="1580564"/>
            <a:ext cx="3991532" cy="212437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A7199FC-2D89-5B58-6539-A9632A5B8B7C}"/>
              </a:ext>
            </a:extLst>
          </p:cNvPr>
          <p:cNvSpPr txBox="1"/>
          <p:nvPr/>
        </p:nvSpPr>
        <p:spPr>
          <a:xfrm>
            <a:off x="6970465" y="1580564"/>
            <a:ext cx="2694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利用剛剛收集到的座標，對有劃記的點餐卡進行切割</a:t>
            </a:r>
          </a:p>
        </p:txBody>
      </p:sp>
    </p:spTree>
    <p:extLst>
      <p:ext uri="{BB962C8B-B14F-4D97-AF65-F5344CB8AC3E}">
        <p14:creationId xmlns:p14="http://schemas.microsoft.com/office/powerpoint/2010/main" val="833769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A10FDB47-6AB9-41DD-465D-6F8E1101D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分線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56EDE61-A1D2-DFF6-945D-18FD187A6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4"/>
            <a:ext cx="10515600" cy="4351338"/>
          </a:xfrm>
        </p:spPr>
        <p:txBody>
          <a:bodyPr/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利用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sobel_x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sobel_y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找出值線與橫線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sobel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np.ndarray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分別代表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邊緣檢測後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和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方向的結果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CCB7126-2D53-CD5C-F5B0-1B705A76C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317189"/>
              </p:ext>
            </p:extLst>
          </p:nvPr>
        </p:nvGraphicFramePr>
        <p:xfrm>
          <a:off x="838200" y="2322563"/>
          <a:ext cx="9844974" cy="1022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3872">
                  <a:extLst>
                    <a:ext uri="{9D8B030D-6E8A-4147-A177-3AD203B41FA5}">
                      <a16:colId xmlns:a16="http://schemas.microsoft.com/office/drawing/2014/main" val="3504103356"/>
                    </a:ext>
                  </a:extLst>
                </a:gridCol>
                <a:gridCol w="2195689">
                  <a:extLst>
                    <a:ext uri="{9D8B030D-6E8A-4147-A177-3AD203B41FA5}">
                      <a16:colId xmlns:a16="http://schemas.microsoft.com/office/drawing/2014/main" val="2494843721"/>
                    </a:ext>
                  </a:extLst>
                </a:gridCol>
                <a:gridCol w="4365413">
                  <a:extLst>
                    <a:ext uri="{9D8B030D-6E8A-4147-A177-3AD203B41FA5}">
                      <a16:colId xmlns:a16="http://schemas.microsoft.com/office/drawing/2014/main" val="1020817961"/>
                    </a:ext>
                  </a:extLst>
                </a:gridCol>
              </a:tblGrid>
              <a:tr h="308407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63088"/>
                  </a:ext>
                </a:extLst>
              </a:tr>
              <a:tr h="625896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np.ndarray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每個切割完的方格圖片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853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523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12AE9F88-7F04-A518-C36D-05FBA893D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分線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8C5CF49-3838-F975-426B-C63942F1D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66" y="1358216"/>
            <a:ext cx="2145653" cy="9787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54ABA47-D530-97AF-BE9B-DC053DBF1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66" y="2522330"/>
            <a:ext cx="2145653" cy="97871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4E941C4-3DF6-F400-E189-30FBE45D5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568" y="1343844"/>
            <a:ext cx="2145653" cy="97871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2ED52E0-3884-6E7A-2285-16552248F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567" y="2522329"/>
            <a:ext cx="2145653" cy="97871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BFD2C76-FF0F-C577-FAD6-6AA4EBC13A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835" y="1358215"/>
            <a:ext cx="2145653" cy="97871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F1E5497-B3B2-48DB-F1A5-10553F5345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568" y="2488917"/>
            <a:ext cx="2145653" cy="97871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299D45F-5B24-9EB6-393F-0E03109192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102" y="1343844"/>
            <a:ext cx="2145653" cy="97871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4030B0EA-3CE2-F7BB-2EF9-93972CEDFD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569" y="2488591"/>
            <a:ext cx="2145653" cy="97871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6FA4C20-E8B7-FAD2-E232-73C6E62766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369" y="1363018"/>
            <a:ext cx="2145653" cy="978719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ED88F99-AEC7-41E1-E34D-6A7E55FA4A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570" y="2522328"/>
            <a:ext cx="2145653" cy="978719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6BBC327B-1F3E-F4F6-9A99-D28ABB277722}"/>
              </a:ext>
            </a:extLst>
          </p:cNvPr>
          <p:cNvSpPr txBox="1"/>
          <p:nvPr/>
        </p:nvSpPr>
        <p:spPr>
          <a:xfrm>
            <a:off x="280566" y="3786795"/>
            <a:ext cx="11509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上圖為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到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的圖片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sobel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來找出直線與橫線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如果直接使用上圖找線會是錯的，因為從上面的圖片可以看到被切割的圖片也把格子邊框切出來了，那些線是不需要的，而且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sobel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完之後原本一條線被分為兩條線了，因此後續還需要做一些處理</a:t>
            </a:r>
          </a:p>
        </p:txBody>
      </p:sp>
    </p:spTree>
    <p:extLst>
      <p:ext uri="{BB962C8B-B14F-4D97-AF65-F5344CB8AC3E}">
        <p14:creationId xmlns:p14="http://schemas.microsoft.com/office/powerpoint/2010/main" val="1786249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圖片 51">
            <a:extLst>
              <a:ext uri="{FF2B5EF4-FFF2-40B4-BE49-F238E27FC236}">
                <a16:creationId xmlns:a16="http://schemas.microsoft.com/office/drawing/2014/main" id="{C4EAB2A0-A7FE-D126-0A53-FA525EA1A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08" y="1026339"/>
            <a:ext cx="2475248" cy="52417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A9CF41-CC30-3E0A-E41F-28A6CB7E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21806"/>
            <a:ext cx="8596668" cy="132080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統計線的數量之前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C600E9-80DB-4B92-5020-CD3BD182AA36}"/>
              </a:ext>
            </a:extLst>
          </p:cNvPr>
          <p:cNvSpPr/>
          <p:nvPr/>
        </p:nvSpPr>
        <p:spPr>
          <a:xfrm>
            <a:off x="2494722" y="1921879"/>
            <a:ext cx="357808" cy="324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C12C2E3-4F0D-CC21-6463-F8C13FD6A630}"/>
              </a:ext>
            </a:extLst>
          </p:cNvPr>
          <p:cNvSpPr txBox="1"/>
          <p:nvPr/>
        </p:nvSpPr>
        <p:spPr>
          <a:xfrm>
            <a:off x="7838418" y="1794288"/>
            <a:ext cx="28711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先對邊框切割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邊緣偵測後一條會變成兩條，利用膨脹運算變成一條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12EDD4F-DE6C-291B-F576-7269BB8F4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02" y="3647190"/>
            <a:ext cx="1581784" cy="86279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347720B-F20C-73A5-2458-222F27D78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006" y="3667478"/>
            <a:ext cx="1581784" cy="853098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4418616-38EA-49AA-7965-0B431207A2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006" y="1921879"/>
            <a:ext cx="1581784" cy="93658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D6352A6-7A9A-0E77-4DF8-9C92869B64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02" y="1921879"/>
            <a:ext cx="1581784" cy="936582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CD18E13-1364-8240-6B03-83C71921F5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006" y="5308402"/>
            <a:ext cx="1581784" cy="88128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176F34BF-DDFA-0950-E92B-6D4A8901F6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02" y="5308402"/>
            <a:ext cx="1581784" cy="881280"/>
          </a:xfrm>
          <a:prstGeom prst="rect">
            <a:avLst/>
          </a:prstGeom>
        </p:spPr>
      </p:pic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6027D4C4-6A19-869B-5E44-6A3DF8A91137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>
            <a:off x="4562898" y="2858462"/>
            <a:ext cx="0" cy="809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132ADD19-6D57-B839-0D50-6CC044FBB805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>
            <a:off x="4562898" y="4520576"/>
            <a:ext cx="0" cy="7878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6504494E-1FB8-E4F4-C4C0-357225F1A5DA}"/>
              </a:ext>
            </a:extLst>
          </p:cNvPr>
          <p:cNvCxnSpPr>
            <a:cxnSpLocks/>
            <a:stCxn id="22" idx="2"/>
            <a:endCxn id="16" idx="0"/>
          </p:cNvCxnSpPr>
          <p:nvPr/>
        </p:nvCxnSpPr>
        <p:spPr>
          <a:xfrm>
            <a:off x="6859494" y="2858461"/>
            <a:ext cx="0" cy="7887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30690494-DE4C-EA2C-FE77-0398F77D878D}"/>
              </a:ext>
            </a:extLst>
          </p:cNvPr>
          <p:cNvCxnSpPr>
            <a:cxnSpLocks/>
            <a:stCxn id="16" idx="2"/>
            <a:endCxn id="26" idx="0"/>
          </p:cNvCxnSpPr>
          <p:nvPr/>
        </p:nvCxnSpPr>
        <p:spPr>
          <a:xfrm>
            <a:off x="6859494" y="4509981"/>
            <a:ext cx="0" cy="7984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7452E80-2508-0CBA-7A36-EA9CB78332E6}"/>
              </a:ext>
            </a:extLst>
          </p:cNvPr>
          <p:cNvSpPr txBox="1"/>
          <p:nvPr/>
        </p:nvSpPr>
        <p:spPr>
          <a:xfrm>
            <a:off x="4721415" y="3036028"/>
            <a:ext cx="2032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不要的邊框切割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2BBE884-1163-C413-1366-7E79D429BC87}"/>
              </a:ext>
            </a:extLst>
          </p:cNvPr>
          <p:cNvSpPr txBox="1"/>
          <p:nvPr/>
        </p:nvSpPr>
        <p:spPr>
          <a:xfrm>
            <a:off x="5277711" y="4703839"/>
            <a:ext cx="790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膨脹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9D765925-44D7-5618-A31E-69941D8C9F83}"/>
              </a:ext>
            </a:extLst>
          </p:cNvPr>
          <p:cNvSpPr txBox="1"/>
          <p:nvPr/>
        </p:nvSpPr>
        <p:spPr>
          <a:xfrm>
            <a:off x="3772006" y="1219488"/>
            <a:ext cx="997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sobel_x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2B2029B-49E7-1457-D85B-2784A90FA21D}"/>
              </a:ext>
            </a:extLst>
          </p:cNvPr>
          <p:cNvSpPr txBox="1"/>
          <p:nvPr/>
        </p:nvSpPr>
        <p:spPr>
          <a:xfrm>
            <a:off x="6024298" y="1216188"/>
            <a:ext cx="997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sobel_y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67C52BEC-2868-62A1-06A8-70313B2268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772" y="5751532"/>
            <a:ext cx="1028700" cy="438150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1B3ADBC7-9BFE-4510-4006-DDF672261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240" y="5751532"/>
            <a:ext cx="1028700" cy="438150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6D5973B5-50B5-8298-BE89-92E3F19220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240" y="5157564"/>
            <a:ext cx="1028700" cy="438150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10FDEFE-B407-7DCE-87C2-7DCBB09D4E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772" y="5157564"/>
            <a:ext cx="1028700" cy="438150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5D88466E-4C74-37FB-A422-CE2DB6E47EC5}"/>
              </a:ext>
            </a:extLst>
          </p:cNvPr>
          <p:cNvSpPr/>
          <p:nvPr/>
        </p:nvSpPr>
        <p:spPr>
          <a:xfrm>
            <a:off x="8984973" y="5003485"/>
            <a:ext cx="2564295" cy="13674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ADA1AFE-33B1-A3FF-A69F-6488622FB1A3}"/>
              </a:ext>
            </a:extLst>
          </p:cNvPr>
          <p:cNvSpPr txBox="1"/>
          <p:nvPr/>
        </p:nvSpPr>
        <p:spPr>
          <a:xfrm>
            <a:off x="8831536" y="3688465"/>
            <a:ext cx="2871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下圖為膨脹與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close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運算比較，我們主要採用膨脹而已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上面是膨脹，下面是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close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運算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588B9291-D1EB-0C04-B01D-A483C61B6834}"/>
              </a:ext>
            </a:extLst>
          </p:cNvPr>
          <p:cNvCxnSpPr>
            <a:cxnSpLocks/>
          </p:cNvCxnSpPr>
          <p:nvPr/>
        </p:nvCxnSpPr>
        <p:spPr>
          <a:xfrm>
            <a:off x="2943403" y="2107095"/>
            <a:ext cx="64180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857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C7DA0-5F10-7A6F-5D16-5AACB2531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4651E17-4F32-F540-19A3-E70255972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find_line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DD5EFFF-FBB9-6B08-02E8-F29B038C1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4"/>
            <a:ext cx="10515600" cy="4351338"/>
          </a:xfrm>
        </p:spPr>
        <p:txBody>
          <a:bodyPr/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用來統計線的數量，過濾掉較短的線段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count_lines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(image, offset)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符合長度條件的直線數量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521484E-A2E9-B9F7-2B5D-07E8C12AD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962899"/>
              </p:ext>
            </p:extLst>
          </p:nvPr>
        </p:nvGraphicFramePr>
        <p:xfrm>
          <a:off x="838200" y="2222976"/>
          <a:ext cx="9844974" cy="1723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3872">
                  <a:extLst>
                    <a:ext uri="{9D8B030D-6E8A-4147-A177-3AD203B41FA5}">
                      <a16:colId xmlns:a16="http://schemas.microsoft.com/office/drawing/2014/main" val="3504103356"/>
                    </a:ext>
                  </a:extLst>
                </a:gridCol>
                <a:gridCol w="2195689">
                  <a:extLst>
                    <a:ext uri="{9D8B030D-6E8A-4147-A177-3AD203B41FA5}">
                      <a16:colId xmlns:a16="http://schemas.microsoft.com/office/drawing/2014/main" val="2494843721"/>
                    </a:ext>
                  </a:extLst>
                </a:gridCol>
                <a:gridCol w="4365413">
                  <a:extLst>
                    <a:ext uri="{9D8B030D-6E8A-4147-A177-3AD203B41FA5}">
                      <a16:colId xmlns:a16="http://schemas.microsoft.com/office/drawing/2014/main" val="1020817961"/>
                    </a:ext>
                  </a:extLst>
                </a:gridCol>
              </a:tblGrid>
              <a:tr h="308407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63088"/>
                  </a:ext>
                </a:extLst>
              </a:tr>
              <a:tr h="625896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np.ndarray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經過處理完的</a:t>
                      </a:r>
                      <a:r>
                        <a:rPr lang="en-US" altLang="zh-TW" sz="200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sobelx</a:t>
                      </a:r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圖片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灰階、切割、膨脹等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2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853703"/>
                  </a:ext>
                </a:extLst>
              </a:tr>
              <a:tr h="625896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offset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用來篩選符合長度條件的區域</a:t>
                      </a:r>
                      <a:endParaRPr lang="zh-TW" altLang="en-US" sz="2000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625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53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345037C-E735-1865-912E-D64EFA921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find_line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8E7920E-C552-AB78-9283-4B18957B6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670" y="2749905"/>
            <a:ext cx="1627933" cy="48922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A560FB8-A099-8928-9759-3593A5C9B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770" y="2743417"/>
            <a:ext cx="1627933" cy="48670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8B1F82F-C0B7-A1EE-51FE-85452A1BD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473" y="2805635"/>
            <a:ext cx="1627932" cy="46346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797D01A-356A-04F8-D446-24DD5759C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428" y="2772566"/>
            <a:ext cx="1627933" cy="49631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DAAB246-CC2E-6ED7-0E84-26A8A075E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671" y="2735100"/>
            <a:ext cx="1627933" cy="50489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D74F07F-E2EB-DBBF-5381-AF3E6433B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3473" y="3477442"/>
            <a:ext cx="4428008" cy="82436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846A0DE-3350-3ED2-ACFD-CF29015283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671" y="1343844"/>
            <a:ext cx="1028700" cy="43815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BF7E475-6B16-DBF3-6EF9-71745BB741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671" y="2059503"/>
            <a:ext cx="1028700" cy="43815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B84676A-62E1-BA72-30C3-53D88187FD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670" y="1360961"/>
            <a:ext cx="1028700" cy="43815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05B40DA7-F4ED-6EAE-0621-E0D97E120E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655" y="2055433"/>
            <a:ext cx="1028700" cy="43815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FF5D0C22-E156-6490-0F11-0468F1C7DD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770" y="1360961"/>
            <a:ext cx="1028700" cy="4381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D11BA530-1BD1-34A6-ED0E-7C8991A15E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770" y="2055433"/>
            <a:ext cx="1028700" cy="43815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32EEBE7C-0518-2CB5-949B-7A5B6005CD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73" y="1360961"/>
            <a:ext cx="1028700" cy="438150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F6BAEC2A-2067-B777-2B9C-8B89C95D66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73" y="2055996"/>
            <a:ext cx="1028700" cy="43815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CA521BD2-5FC8-7608-2EBA-2B551379C12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572" y="1360961"/>
            <a:ext cx="1028700" cy="438150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2CF5A560-186F-DEED-35F3-1F48BBFA808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572" y="2055996"/>
            <a:ext cx="1028700" cy="43815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3844733-3122-4309-CBE6-B31742ABF97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07215" y="4869786"/>
            <a:ext cx="8681956" cy="82361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0334A69-D13B-5050-435D-432436A816BA}"/>
              </a:ext>
            </a:extLst>
          </p:cNvPr>
          <p:cNvSpPr txBox="1"/>
          <p:nvPr/>
        </p:nvSpPr>
        <p:spPr>
          <a:xfrm>
            <a:off x="57580" y="2710502"/>
            <a:ext cx="1451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上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垂直線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B8D701-DE80-E5DC-C0E7-B1F020B2E87F}"/>
              </a:ext>
            </a:extLst>
          </p:cNvPr>
          <p:cNvSpPr txBox="1"/>
          <p:nvPr/>
        </p:nvSpPr>
        <p:spPr>
          <a:xfrm>
            <a:off x="54665" y="2994516"/>
            <a:ext cx="135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下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水平線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3D30145-E8AC-ADBB-E401-83E7E53811CE}"/>
              </a:ext>
            </a:extLst>
          </p:cNvPr>
          <p:cNvSpPr txBox="1"/>
          <p:nvPr/>
        </p:nvSpPr>
        <p:spPr>
          <a:xfrm>
            <a:off x="112322" y="1360961"/>
            <a:ext cx="1451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sobel_x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BD15105-E2CA-4497-383D-70F20391CDC3}"/>
              </a:ext>
            </a:extLst>
          </p:cNvPr>
          <p:cNvSpPr txBox="1"/>
          <p:nvPr/>
        </p:nvSpPr>
        <p:spPr>
          <a:xfrm>
            <a:off x="112322" y="2092016"/>
            <a:ext cx="1451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sobel_y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E8194EE-E7AD-ED57-BC81-B1F665E89FFC}"/>
              </a:ext>
            </a:extLst>
          </p:cNvPr>
          <p:cNvSpPr txBox="1"/>
          <p:nvPr/>
        </p:nvSpPr>
        <p:spPr>
          <a:xfrm>
            <a:off x="1407215" y="4378167"/>
            <a:ext cx="2538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太短的線會過濾掉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C64DC0-77CA-4256-F3C3-0B344C5DF242}"/>
              </a:ext>
            </a:extLst>
          </p:cNvPr>
          <p:cNvSpPr txBox="1"/>
          <p:nvPr/>
        </p:nvSpPr>
        <p:spPr>
          <a:xfrm>
            <a:off x="1423592" y="5797198"/>
            <a:ext cx="8336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膨脹完輸出圖片是黑的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原因不明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，正常化圖像範圍後有顯示出來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7353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697FA7D-1BBA-4167-9AE3-54297FC84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2938" y="245806"/>
            <a:ext cx="10246124" cy="5873960"/>
          </a:xfrm>
        </p:spPr>
        <p:txBody>
          <a:bodyPr>
            <a:noAutofit/>
          </a:bodyPr>
          <a:lstStyle/>
          <a:p>
            <a:pPr algn="l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規格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鏡頭向下拍攝桌上的點餐卡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手持手機拍攝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計算總金額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效能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FPS:1s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張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功耗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:unknown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clock rate: unknown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面積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點餐卡圖像大小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內部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傳輸照片到電腦，顯示總金額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l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限制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正字劃記、手機拍攝角度約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90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度、光影變化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恆亮、不閃爍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algn="l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驗收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準備樣本測試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5625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BF4E0-04AC-4A5B-A759-ABC654850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9501"/>
            <a:ext cx="10994813" cy="4351338"/>
          </a:xfrm>
        </p:spPr>
        <p:txBody>
          <a:bodyPr/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功能描述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將每一格的線條數量與那一格的價錢相乘，求單一品項的總價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函式</a:t>
            </a:r>
            <a:r>
              <a:rPr lang="en-US" altLang="zh-TW" dirty="0"/>
              <a:t>: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calculate_total_price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all_line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price_list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返回值：總金額</a:t>
            </a: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58365DE-8F54-4455-863F-603EFC4E3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833798"/>
              </p:ext>
            </p:extLst>
          </p:nvPr>
        </p:nvGraphicFramePr>
        <p:xfrm>
          <a:off x="838199" y="2429453"/>
          <a:ext cx="9844974" cy="155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3872">
                  <a:extLst>
                    <a:ext uri="{9D8B030D-6E8A-4147-A177-3AD203B41FA5}">
                      <a16:colId xmlns:a16="http://schemas.microsoft.com/office/drawing/2014/main" val="3504103356"/>
                    </a:ext>
                  </a:extLst>
                </a:gridCol>
                <a:gridCol w="2195689">
                  <a:extLst>
                    <a:ext uri="{9D8B030D-6E8A-4147-A177-3AD203B41FA5}">
                      <a16:colId xmlns:a16="http://schemas.microsoft.com/office/drawing/2014/main" val="2494843721"/>
                    </a:ext>
                  </a:extLst>
                </a:gridCol>
                <a:gridCol w="4365413">
                  <a:extLst>
                    <a:ext uri="{9D8B030D-6E8A-4147-A177-3AD203B41FA5}">
                      <a16:colId xmlns:a16="http://schemas.microsoft.com/office/drawing/2014/main" val="1020817961"/>
                    </a:ext>
                  </a:extLst>
                </a:gridCol>
              </a:tblGrid>
              <a:tr h="308407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63088"/>
                  </a:ext>
                </a:extLst>
              </a:tr>
              <a:tr h="625896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all_line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每個格子中線條數量列表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853703"/>
                  </a:ext>
                </a:extLst>
              </a:tr>
              <a:tr h="53399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price_list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每個格子的單價列表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822474"/>
                  </a:ext>
                </a:extLst>
              </a:tr>
            </a:tbl>
          </a:graphicData>
        </a:graphic>
      </p:graphicFrame>
      <p:sp>
        <p:nvSpPr>
          <p:cNvPr id="5" name="標題 1">
            <a:extLst>
              <a:ext uri="{FF2B5EF4-FFF2-40B4-BE49-F238E27FC236}">
                <a16:creationId xmlns:a16="http://schemas.microsoft.com/office/drawing/2014/main" id="{876C1CB9-9DD1-4AC5-AD7A-3D93AA2F5B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78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D5FC994-28B2-3753-1AF1-AA8ACFD2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517525"/>
            <a:ext cx="10515600" cy="978719"/>
          </a:xfrm>
        </p:spPr>
        <p:txBody>
          <a:bodyPr>
            <a:no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Multiply_price_amount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計算單價並加總</a:t>
            </a:r>
            <a:b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79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337D226-D189-946B-73AA-A804B1057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1552450"/>
            <a:ext cx="2239962" cy="4820790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8BF593A7-A521-A823-A1A2-814FAC8C8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>
            <a:no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Multiply_price_amount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計算單價並加總</a:t>
            </a:r>
            <a:b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B381C84-284F-92C0-6726-7FD9C774D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754" y="1552450"/>
            <a:ext cx="1362265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43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74CF12-B2FC-C6BF-8D11-416D60D3A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4805AC6-1284-BC1B-7B4C-C4700A487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180" y="1270000"/>
            <a:ext cx="2440531" cy="5168699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29DBFCB-9266-BC08-442D-8F9C2E274F5D}"/>
              </a:ext>
            </a:extLst>
          </p:cNvPr>
          <p:cNvSpPr txBox="1"/>
          <p:nvPr/>
        </p:nvSpPr>
        <p:spPr>
          <a:xfrm>
            <a:off x="7911725" y="563569"/>
            <a:ext cx="43546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先對中間大格子部分測試辨識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第一段直線數量為垂直線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第二段直線數量為水平線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第三段表示第幾格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對應中間圖片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第四段為垂直水平總共幾條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1ECCDC1-9989-D7DE-0B64-2327254CC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039" y="657087"/>
            <a:ext cx="1613686" cy="8824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4A5732C-D29B-F21E-1892-D24D0CD05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959" y="1755011"/>
            <a:ext cx="1613687" cy="89089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A62AA28-B762-8685-6813-8BF2677F9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306" y="2867847"/>
            <a:ext cx="1670419" cy="89089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43B7451-C373-BE6A-35C4-309446D2F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306" y="5087012"/>
            <a:ext cx="1613687" cy="89089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016819B-3071-2B03-D4CE-58F2C1CE9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1306" y="3980683"/>
            <a:ext cx="1661340" cy="89522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458384B-14F9-5989-8F2C-E781CF1B2AA3}"/>
              </a:ext>
            </a:extLst>
          </p:cNvPr>
          <p:cNvSpPr/>
          <p:nvPr/>
        </p:nvSpPr>
        <p:spPr>
          <a:xfrm>
            <a:off x="430372" y="2916842"/>
            <a:ext cx="2372083" cy="26711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300B243-63C2-5AE2-028F-877FD2FCC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566" y="7730"/>
            <a:ext cx="3202885" cy="678258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4BD06C9-4C66-8D6C-979F-B3FEDB937D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1779" y="5463480"/>
            <a:ext cx="2448267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06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8CD4B7-7CB9-360B-6B40-FB63C917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測試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EA951AD-A8C4-200C-77DD-61108A2F8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270000"/>
            <a:ext cx="2463431" cy="5216680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03E4099-0DFE-9692-7AE3-60DA23FDA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903" y="708579"/>
            <a:ext cx="1488098" cy="85369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977DCD0-D14A-1486-46AB-30E5A56B4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449" y="1735818"/>
            <a:ext cx="1510013" cy="83715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2E62A69-0651-E543-A86B-00073DC2A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1796" y="2700316"/>
            <a:ext cx="1543665" cy="84419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20A26DE-D9B7-E4E6-0D96-54E517676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1796" y="3671849"/>
            <a:ext cx="1543665" cy="85223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06755E8-A3FE-0FB8-CBD7-2A165211BF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0866" y="4651422"/>
            <a:ext cx="1576280" cy="84068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14879C3-B661-1464-2A57-679BD6DC05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5544" y="5630996"/>
            <a:ext cx="1549917" cy="85568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2C6E73D-3F23-AC1C-920C-930E71C378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6047" y="745080"/>
            <a:ext cx="1488098" cy="80187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9D3F0AC9-EB10-8551-76CF-DB9B0F53E6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6048" y="1735818"/>
            <a:ext cx="1488098" cy="81242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78E55DCD-4A84-D521-BAE2-CCCE4C145F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9837" y="2700317"/>
            <a:ext cx="1543666" cy="80966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6BD1549-4696-1B21-0BE3-13A5736107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72373" y="3671849"/>
            <a:ext cx="1543665" cy="856694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F50773C5-4D64-D921-A9D1-A0B2BCB9FC3E}"/>
              </a:ext>
            </a:extLst>
          </p:cNvPr>
          <p:cNvSpPr txBox="1"/>
          <p:nvPr/>
        </p:nvSpPr>
        <p:spPr>
          <a:xfrm>
            <a:off x="7081399" y="1222514"/>
            <a:ext cx="3505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小格子也試一試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6C2211-7CE1-FBAA-D066-67E3AB1BDC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9837" y="4996736"/>
            <a:ext cx="2467319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56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5D710-7BA4-2AE5-295B-F0B2D49E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3316489-4BA2-A4C5-6336-282DD5818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2413736" cy="5111443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799D077-C9F2-2085-EE21-4F3F3F12F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232" y="1270000"/>
            <a:ext cx="1848108" cy="99073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C8B472A-CC0F-6F64-9F1E-343870ACD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232" y="2590800"/>
            <a:ext cx="1800476" cy="98121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0071FC1-55F4-C4B6-A8F0-2ABD5A127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889" y="3908284"/>
            <a:ext cx="1867161" cy="101931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64E83F5-D300-E3A2-1739-388671E4958E}"/>
              </a:ext>
            </a:extLst>
          </p:cNvPr>
          <p:cNvSpPr txBox="1"/>
          <p:nvPr/>
        </p:nvSpPr>
        <p:spPr>
          <a:xfrm>
            <a:off x="5551319" y="1242391"/>
            <a:ext cx="3505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正字亂畫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3D10C40-317C-9B8F-9AFE-E9B22A673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1319" y="4394127"/>
            <a:ext cx="2476846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73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1F5BF5-34D1-AD41-E888-964044EBD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後續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69690E-2524-41BA-5CEF-B193AB330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試試</a:t>
            </a: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ocr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、取差值、光流等方式比較差異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7856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D5944B-1B0D-06CC-F71A-F2EE9E38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B7F288D-B4A9-0D7C-6AEA-670A58837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9" y="660400"/>
            <a:ext cx="2473370" cy="52377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20138A8-B46F-92FD-38B0-6E63EA4ED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727" y="660400"/>
            <a:ext cx="5815158" cy="375191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ECE1693-1A32-B4AE-89CB-30B99DB25355}"/>
              </a:ext>
            </a:extLst>
          </p:cNvPr>
          <p:cNvSpPr txBox="1"/>
          <p:nvPr/>
        </p:nvSpPr>
        <p:spPr>
          <a:xfrm>
            <a:off x="3647660" y="4576323"/>
            <a:ext cx="2694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這是使用原圖下去跑的結果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1374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B4A3D3-21DB-991D-96C7-D2A3CD97B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864B39B-8A47-309E-5CD8-144F598EA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916" y="660400"/>
            <a:ext cx="9791221" cy="551842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1A0E72C-B4DB-A30B-E90F-CE3546868101}"/>
              </a:ext>
            </a:extLst>
          </p:cNvPr>
          <p:cNvSpPr txBox="1"/>
          <p:nvPr/>
        </p:nvSpPr>
        <p:spPr>
          <a:xfrm>
            <a:off x="526773" y="6197600"/>
            <a:ext cx="4810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這是經過二值化、膨脹下去跑的結果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4933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收據, 數字, 字型 的圖片&#10;&#10;自動產生的描述">
            <a:extLst>
              <a:ext uri="{FF2B5EF4-FFF2-40B4-BE49-F238E27FC236}">
                <a16:creationId xmlns:a16="http://schemas.microsoft.com/office/drawing/2014/main" id="{735FD4D3-4264-6643-40F9-1BB400E97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78" y="1032198"/>
            <a:ext cx="2263646" cy="4793604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取差值測試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4871F33-48B3-88B5-315B-767895E4A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825802"/>
            <a:ext cx="7478169" cy="44773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9AD5BF0-2913-1F33-5AC8-7ED9A9BDBEFC}"/>
              </a:ext>
            </a:extLst>
          </p:cNvPr>
          <p:cNvSpPr txBox="1"/>
          <p:nvPr/>
        </p:nvSpPr>
        <p:spPr>
          <a:xfrm>
            <a:off x="5321957" y="5080174"/>
            <a:ext cx="31076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為避免兩張圖大小不一，先將兩張圖設為相同大小</a:t>
            </a:r>
            <a:endParaRPr lang="zh-TW" altLang="en-US" dirty="0"/>
          </a:p>
        </p:txBody>
      </p:sp>
      <p:pic>
        <p:nvPicPr>
          <p:cNvPr id="17" name="圖片 16" descr="一張含有 文字, 收據, 數字, 字型 的圖片&#10;&#10;自動產生的描述">
            <a:extLst>
              <a:ext uri="{FF2B5EF4-FFF2-40B4-BE49-F238E27FC236}">
                <a16:creationId xmlns:a16="http://schemas.microsoft.com/office/drawing/2014/main" id="{A7E06901-D8C4-A5B5-FCB6-42539678F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46" y="1032198"/>
            <a:ext cx="2263647" cy="479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50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取差值測試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9AD5BF0-2913-1F33-5AC8-7ED9A9BDBEFC}"/>
              </a:ext>
            </a:extLst>
          </p:cNvPr>
          <p:cNvSpPr txBox="1"/>
          <p:nvPr/>
        </p:nvSpPr>
        <p:spPr>
          <a:xfrm>
            <a:off x="913453" y="1223771"/>
            <a:ext cx="86923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兩張圖灰階高斯模糊後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cv2.absdiff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取差值，經過除噪點後將兩者相差的座標畫上輪廓，為避免非證字號劃記誤判，可設置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min_area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最小面積閾值以過濾過小的輪廓面積。</a:t>
            </a:r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98DDA97-883D-A96A-3184-E7604C055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9" t="28202" r="5676" b="-8493"/>
          <a:stretch/>
        </p:blipFill>
        <p:spPr>
          <a:xfrm>
            <a:off x="2539377" y="2182176"/>
            <a:ext cx="2171362" cy="4469608"/>
          </a:xfrm>
          <a:prstGeom prst="rect">
            <a:avLst/>
          </a:prstGeom>
        </p:spPr>
      </p:pic>
      <p:pic>
        <p:nvPicPr>
          <p:cNvPr id="14" name="圖片 13" descr="一張含有 文字, 數字, 螢幕擷取畫面, 字型 的圖片&#10;&#10;自動產生的描述">
            <a:extLst>
              <a:ext uri="{FF2B5EF4-FFF2-40B4-BE49-F238E27FC236}">
                <a16:creationId xmlns:a16="http://schemas.microsoft.com/office/drawing/2014/main" id="{BE61D916-AC50-0EEB-098A-55C8B8543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723" y="2082462"/>
            <a:ext cx="2204823" cy="466903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891822-BA08-54E5-862B-AF05179C16C4}"/>
              </a:ext>
            </a:extLst>
          </p:cNvPr>
          <p:cNvSpPr txBox="1"/>
          <p:nvPr/>
        </p:nvSpPr>
        <p:spPr>
          <a:xfrm>
            <a:off x="913453" y="2089868"/>
            <a:ext cx="1625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absdiff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結果：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67BD78D-E074-2CD8-A481-D139E136BB61}"/>
              </a:ext>
            </a:extLst>
          </p:cNvPr>
          <p:cNvSpPr txBox="1"/>
          <p:nvPr/>
        </p:nvSpPr>
        <p:spPr>
          <a:xfrm>
            <a:off x="4996392" y="2089868"/>
            <a:ext cx="1625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畫上輪廓後：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1245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FBF622-52D6-4897-A3D7-9EDA09EFD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380191" cy="725044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breakdown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112C3AFE-03EE-48DD-A69F-BF23C662FE0F}"/>
              </a:ext>
            </a:extLst>
          </p:cNvPr>
          <p:cNvCxnSpPr>
            <a:cxnSpLocks/>
            <a:stCxn id="16" idx="0"/>
            <a:endCxn id="17" idx="0"/>
          </p:cNvCxnSpPr>
          <p:nvPr/>
        </p:nvCxnSpPr>
        <p:spPr>
          <a:xfrm rot="16200000" flipH="1">
            <a:off x="5600380" y="-1924176"/>
            <a:ext cx="27940" cy="7560212"/>
          </a:xfrm>
          <a:prstGeom prst="bentConnector3">
            <a:avLst>
              <a:gd name="adj1" fmla="val -818182"/>
            </a:avLst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680CEBA-C421-4FED-97C8-61B2E3E1549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021488" y="1186678"/>
            <a:ext cx="0" cy="4189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F1BEB47A-9C42-4FF9-AA9C-52CB3DC88925}"/>
              </a:ext>
            </a:extLst>
          </p:cNvPr>
          <p:cNvSpPr txBox="1"/>
          <p:nvPr/>
        </p:nvSpPr>
        <p:spPr>
          <a:xfrm>
            <a:off x="1029949" y="3337696"/>
            <a:ext cx="1416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Kenrnel_size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EB93C696-409D-4721-AF02-AF37652B7CE9}"/>
              </a:ext>
            </a:extLst>
          </p:cNvPr>
          <p:cNvSpPr txBox="1"/>
          <p:nvPr/>
        </p:nvSpPr>
        <p:spPr>
          <a:xfrm>
            <a:off x="1025395" y="3745905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00F00E29-4558-4CC8-9E51-E1482EEAD0CD}"/>
              </a:ext>
            </a:extLst>
          </p:cNvPr>
          <p:cNvSpPr txBox="1"/>
          <p:nvPr/>
        </p:nvSpPr>
        <p:spPr>
          <a:xfrm>
            <a:off x="1032167" y="2933460"/>
            <a:ext cx="81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E9EB555-ADA0-4506-8163-6E24EFFF81B0}"/>
              </a:ext>
            </a:extLst>
          </p:cNvPr>
          <p:cNvSpPr txBox="1"/>
          <p:nvPr/>
        </p:nvSpPr>
        <p:spPr>
          <a:xfrm>
            <a:off x="1000283" y="4195134"/>
            <a:ext cx="1107996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單位價格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D185DE-51D0-4613-88B7-C9BBC8E02A83}"/>
              </a:ext>
            </a:extLst>
          </p:cNvPr>
          <p:cNvSpPr/>
          <p:nvPr/>
        </p:nvSpPr>
        <p:spPr>
          <a:xfrm>
            <a:off x="5220964" y="189567"/>
            <a:ext cx="1601047" cy="9971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CA4C8B-F0F4-EAD5-99BA-6079413E8E0E}"/>
              </a:ext>
            </a:extLst>
          </p:cNvPr>
          <p:cNvSpPr/>
          <p:nvPr/>
        </p:nvSpPr>
        <p:spPr>
          <a:xfrm>
            <a:off x="3750058" y="1869900"/>
            <a:ext cx="1601047" cy="99711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1A255AE-0C34-1B7E-E26A-F45F44E0A5CD}"/>
              </a:ext>
            </a:extLst>
          </p:cNvPr>
          <p:cNvSpPr/>
          <p:nvPr/>
        </p:nvSpPr>
        <p:spPr>
          <a:xfrm>
            <a:off x="3750058" y="4351604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2042FC4-FF02-6146-B3D5-697B7DA2CC86}"/>
              </a:ext>
            </a:extLst>
          </p:cNvPr>
          <p:cNvSpPr/>
          <p:nvPr/>
        </p:nvSpPr>
        <p:spPr>
          <a:xfrm>
            <a:off x="3750058" y="5592456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539ED7-B9FB-B5F3-10EC-F41EFF96E7F4}"/>
              </a:ext>
            </a:extLst>
          </p:cNvPr>
          <p:cNvSpPr/>
          <p:nvPr/>
        </p:nvSpPr>
        <p:spPr>
          <a:xfrm>
            <a:off x="1033720" y="1841960"/>
            <a:ext cx="1601047" cy="99711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26DF94-D8DA-53FC-0B88-FBDC1D9CACE1}"/>
              </a:ext>
            </a:extLst>
          </p:cNvPr>
          <p:cNvSpPr/>
          <p:nvPr/>
        </p:nvSpPr>
        <p:spPr>
          <a:xfrm>
            <a:off x="8593932" y="1869900"/>
            <a:ext cx="1601047" cy="99711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9E56098-726E-BE24-6629-6B0055B5A0F3}"/>
              </a:ext>
            </a:extLst>
          </p:cNvPr>
          <p:cNvSpPr/>
          <p:nvPr/>
        </p:nvSpPr>
        <p:spPr>
          <a:xfrm>
            <a:off x="6151629" y="1869900"/>
            <a:ext cx="1601047" cy="99711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F1C857D-EE87-0D24-2017-906E6324C9ED}"/>
              </a:ext>
            </a:extLst>
          </p:cNvPr>
          <p:cNvSpPr/>
          <p:nvPr/>
        </p:nvSpPr>
        <p:spPr>
          <a:xfrm>
            <a:off x="8593932" y="5585082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06A8655-2293-C3A6-56D0-5D643F595B98}"/>
              </a:ext>
            </a:extLst>
          </p:cNvPr>
          <p:cNvSpPr txBox="1"/>
          <p:nvPr/>
        </p:nvSpPr>
        <p:spPr>
          <a:xfrm>
            <a:off x="5256617" y="503456"/>
            <a:ext cx="152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點餐卡辨識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A9DAA02-F642-D686-E11E-252D3403A41D}"/>
              </a:ext>
            </a:extLst>
          </p:cNvPr>
          <p:cNvSpPr txBox="1"/>
          <p:nvPr/>
        </p:nvSpPr>
        <p:spPr>
          <a:xfrm>
            <a:off x="4082108" y="2183789"/>
            <a:ext cx="92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前處理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5F505C9-1389-E407-6A71-F86016F4C65F}"/>
              </a:ext>
            </a:extLst>
          </p:cNvPr>
          <p:cNvSpPr txBox="1"/>
          <p:nvPr/>
        </p:nvSpPr>
        <p:spPr>
          <a:xfrm>
            <a:off x="4073176" y="4686258"/>
            <a:ext cx="94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二值化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C3474704-FCE1-10C9-DA40-880F2C1F06CC}"/>
              </a:ext>
            </a:extLst>
          </p:cNvPr>
          <p:cNvCxnSpPr>
            <a:cxnSpLocks/>
            <a:stCxn id="12" idx="2"/>
            <a:endCxn id="3" idx="0"/>
          </p:cNvCxnSpPr>
          <p:nvPr/>
        </p:nvCxnSpPr>
        <p:spPr>
          <a:xfrm>
            <a:off x="4550582" y="2867011"/>
            <a:ext cx="0" cy="2437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3E703C86-1A12-5F00-D803-69AD089147CF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4550582" y="5348715"/>
            <a:ext cx="0" cy="2437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8529DDE-454B-56F5-21BC-0AC32CE36EF9}"/>
              </a:ext>
            </a:extLst>
          </p:cNvPr>
          <p:cNvSpPr txBox="1"/>
          <p:nvPr/>
        </p:nvSpPr>
        <p:spPr>
          <a:xfrm>
            <a:off x="3850765" y="5743776"/>
            <a:ext cx="139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形態學把文字除掉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142BB6D-25C0-0E3C-688B-EB35B81407BE}"/>
              </a:ext>
            </a:extLst>
          </p:cNvPr>
          <p:cNvSpPr txBox="1"/>
          <p:nvPr/>
        </p:nvSpPr>
        <p:spPr>
          <a:xfrm>
            <a:off x="1494389" y="2126398"/>
            <a:ext cx="67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參數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D55EF83-95F7-CB8B-8779-42FC519DA17B}"/>
              </a:ext>
            </a:extLst>
          </p:cNvPr>
          <p:cNvSpPr txBox="1"/>
          <p:nvPr/>
        </p:nvSpPr>
        <p:spPr>
          <a:xfrm>
            <a:off x="8949547" y="2169274"/>
            <a:ext cx="93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後處理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00B61C96-9299-B5FA-4A5C-E25F619FA078}"/>
              </a:ext>
            </a:extLst>
          </p:cNvPr>
          <p:cNvSpPr txBox="1"/>
          <p:nvPr/>
        </p:nvSpPr>
        <p:spPr>
          <a:xfrm>
            <a:off x="6546672" y="2155849"/>
            <a:ext cx="80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search</a:t>
            </a:r>
            <a:endParaRPr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3055B45-8E9F-0B0F-2D3C-B116B10B44CE}"/>
              </a:ext>
            </a:extLst>
          </p:cNvPr>
          <p:cNvSpPr txBox="1"/>
          <p:nvPr/>
        </p:nvSpPr>
        <p:spPr>
          <a:xfrm>
            <a:off x="8805156" y="5898971"/>
            <a:ext cx="116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統計數量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E01931B-DD1A-B84E-2959-20B0E6BB7323}"/>
              </a:ext>
            </a:extLst>
          </p:cNvPr>
          <p:cNvSpPr/>
          <p:nvPr/>
        </p:nvSpPr>
        <p:spPr>
          <a:xfrm>
            <a:off x="3750058" y="3110752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C12A060-33FB-6457-CBC5-9603C842C001}"/>
              </a:ext>
            </a:extLst>
          </p:cNvPr>
          <p:cNvSpPr txBox="1"/>
          <p:nvPr/>
        </p:nvSpPr>
        <p:spPr>
          <a:xfrm>
            <a:off x="3983032" y="3424641"/>
            <a:ext cx="113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圖片拉平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F3C207-3C5E-4B20-3A05-223E5E762817}"/>
              </a:ext>
            </a:extLst>
          </p:cNvPr>
          <p:cNvSpPr/>
          <p:nvPr/>
        </p:nvSpPr>
        <p:spPr>
          <a:xfrm>
            <a:off x="8593932" y="4351604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6F69B41-A07A-878E-DAB7-729DAC86DD76}"/>
              </a:ext>
            </a:extLst>
          </p:cNvPr>
          <p:cNvSpPr txBox="1"/>
          <p:nvPr/>
        </p:nvSpPr>
        <p:spPr>
          <a:xfrm>
            <a:off x="8826906" y="4622570"/>
            <a:ext cx="126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find_line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16B151-854D-E577-4026-A81763D9BFFE}"/>
              </a:ext>
            </a:extLst>
          </p:cNvPr>
          <p:cNvSpPr/>
          <p:nvPr/>
        </p:nvSpPr>
        <p:spPr>
          <a:xfrm>
            <a:off x="8593932" y="3118126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D9FA96-C278-D618-AAD5-34D14AB63549}"/>
              </a:ext>
            </a:extLst>
          </p:cNvPr>
          <p:cNvSpPr txBox="1"/>
          <p:nvPr/>
        </p:nvSpPr>
        <p:spPr>
          <a:xfrm>
            <a:off x="8779330" y="3432015"/>
            <a:ext cx="123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分線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62BBBFF3-8829-6E99-E6AE-89AE52E0CA41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4550582" y="4107863"/>
            <a:ext cx="0" cy="2437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848F946D-0904-3E9C-5F39-2E65A14BAD2C}"/>
              </a:ext>
            </a:extLst>
          </p:cNvPr>
          <p:cNvCxnSpPr>
            <a:cxnSpLocks/>
            <a:stCxn id="17" idx="2"/>
            <a:endCxn id="7" idx="0"/>
          </p:cNvCxnSpPr>
          <p:nvPr/>
        </p:nvCxnSpPr>
        <p:spPr>
          <a:xfrm>
            <a:off x="9394456" y="2867011"/>
            <a:ext cx="0" cy="25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19C9ACA6-5742-2B41-2707-56EACA8D7E7D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9394456" y="4115237"/>
            <a:ext cx="0" cy="236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70DD3C8C-5046-5528-B8C5-9B700D90515A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9394456" y="5348715"/>
            <a:ext cx="0" cy="236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5F7AFBC1-B596-5BEA-2486-CA0C364AACA6}"/>
              </a:ext>
            </a:extLst>
          </p:cNvPr>
          <p:cNvSpPr/>
          <p:nvPr/>
        </p:nvSpPr>
        <p:spPr>
          <a:xfrm>
            <a:off x="6138385" y="4346540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F01A3C9-1944-AA0C-A614-75B51BA0811E}"/>
              </a:ext>
            </a:extLst>
          </p:cNvPr>
          <p:cNvSpPr/>
          <p:nvPr/>
        </p:nvSpPr>
        <p:spPr>
          <a:xfrm>
            <a:off x="6146146" y="3108220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B08EEDEF-66E4-40C1-239D-533A11FA35A8}"/>
              </a:ext>
            </a:extLst>
          </p:cNvPr>
          <p:cNvSpPr txBox="1"/>
          <p:nvPr/>
        </p:nvSpPr>
        <p:spPr>
          <a:xfrm>
            <a:off x="6418320" y="4484070"/>
            <a:ext cx="116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sreach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收集座標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15840055-A7B6-DC07-FC7F-B6C01B066A2B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500052" y="1605593"/>
            <a:ext cx="2452101" cy="26430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51BEA08E-26B0-7B90-A460-128518A77A2C}"/>
              </a:ext>
            </a:extLst>
          </p:cNvPr>
          <p:cNvCxnSpPr>
            <a:cxnSpLocks/>
            <a:stCxn id="20" idx="2"/>
            <a:endCxn id="60" idx="0"/>
          </p:cNvCxnSpPr>
          <p:nvPr/>
        </p:nvCxnSpPr>
        <p:spPr>
          <a:xfrm flipH="1">
            <a:off x="6946670" y="2867011"/>
            <a:ext cx="5483" cy="2412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1B6CAA2F-60F9-34A9-6771-DE89C8C331CC}"/>
              </a:ext>
            </a:extLst>
          </p:cNvPr>
          <p:cNvCxnSpPr>
            <a:cxnSpLocks/>
            <a:stCxn id="60" idx="2"/>
            <a:endCxn id="58" idx="0"/>
          </p:cNvCxnSpPr>
          <p:nvPr/>
        </p:nvCxnSpPr>
        <p:spPr>
          <a:xfrm flipH="1">
            <a:off x="6938909" y="4105331"/>
            <a:ext cx="7761" cy="2412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8F97D62C-ACA0-0DC2-AEF3-8FA928710A4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550582" y="1605593"/>
            <a:ext cx="0" cy="264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480B968F-2B98-74D3-A8AE-7F51A573C501}"/>
              </a:ext>
            </a:extLst>
          </p:cNvPr>
          <p:cNvSpPr txBox="1"/>
          <p:nvPr/>
        </p:nvSpPr>
        <p:spPr>
          <a:xfrm>
            <a:off x="6418320" y="3243317"/>
            <a:ext cx="116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sreach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篩選格子</a:t>
            </a:r>
          </a:p>
        </p:txBody>
      </p:sp>
    </p:spTree>
    <p:extLst>
      <p:ext uri="{BB962C8B-B14F-4D97-AF65-F5344CB8AC3E}">
        <p14:creationId xmlns:p14="http://schemas.microsoft.com/office/powerpoint/2010/main" val="2896180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取差值測試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9AD5BF0-2913-1F33-5AC8-7ED9A9BDBEFC}"/>
              </a:ext>
            </a:extLst>
          </p:cNvPr>
          <p:cNvSpPr txBox="1"/>
          <p:nvPr/>
        </p:nvSpPr>
        <p:spPr>
          <a:xfrm>
            <a:off x="922597" y="1343844"/>
            <a:ext cx="8568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程式執行到結束共花費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0.0096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秒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i5-10300H</a:t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GTX1650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051BA4-97A1-510E-A4DC-2615683F5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481" y="2505670"/>
            <a:ext cx="5087519" cy="91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00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Farneback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密集光流測試</a:t>
            </a:r>
          </a:p>
        </p:txBody>
      </p:sp>
      <p:pic>
        <p:nvPicPr>
          <p:cNvPr id="2" name="內容版面配置區 4" descr="一張含有 文字, 收據, 數字, 字型 的圖片&#10;&#10;自動產生的描述">
            <a:extLst>
              <a:ext uri="{FF2B5EF4-FFF2-40B4-BE49-F238E27FC236}">
                <a16:creationId xmlns:a16="http://schemas.microsoft.com/office/drawing/2014/main" id="{068E0F57-3BCE-6D35-A00E-73E0CECE8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78" y="1032198"/>
            <a:ext cx="2263646" cy="4793604"/>
          </a:xfrm>
        </p:spPr>
      </p:pic>
      <p:pic>
        <p:nvPicPr>
          <p:cNvPr id="5" name="圖片 4" descr="一張含有 文字, 收據, 數字, 字型 的圖片&#10;&#10;自動產生的描述">
            <a:extLst>
              <a:ext uri="{FF2B5EF4-FFF2-40B4-BE49-F238E27FC236}">
                <a16:creationId xmlns:a16="http://schemas.microsoft.com/office/drawing/2014/main" id="{E9463086-263A-3533-4A68-7A1239D84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46" y="1032198"/>
            <a:ext cx="2263647" cy="47936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A451CE0-E0AA-FFF9-7D91-FE5973824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78" y="5825802"/>
            <a:ext cx="6788161" cy="7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23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Farneback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密集光流測試</a:t>
            </a:r>
          </a:p>
        </p:txBody>
      </p:sp>
      <p:pic>
        <p:nvPicPr>
          <p:cNvPr id="9" name="圖片 8" descr="一張含有 螢幕擷取畫面, 黑色, 黑與白, 黑暗 的圖片&#10;&#10;自動產生的描述">
            <a:extLst>
              <a:ext uri="{FF2B5EF4-FFF2-40B4-BE49-F238E27FC236}">
                <a16:creationId xmlns:a16="http://schemas.microsoft.com/office/drawing/2014/main" id="{3208A25E-3C39-8801-C2CC-88F6FC444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85" y="2086366"/>
            <a:ext cx="2214372" cy="4689258"/>
          </a:xfrm>
          <a:prstGeom prst="rect">
            <a:avLst/>
          </a:prstGeom>
        </p:spPr>
      </p:pic>
      <p:pic>
        <p:nvPicPr>
          <p:cNvPr id="15" name="圖片 14" descr="一張含有 螢幕擷取畫面, 黑色, 黑暗, 黑與白 的圖片&#10;&#10;自動產生的描述">
            <a:extLst>
              <a:ext uri="{FF2B5EF4-FFF2-40B4-BE49-F238E27FC236}">
                <a16:creationId xmlns:a16="http://schemas.microsoft.com/office/drawing/2014/main" id="{916D0B5F-56AF-DE68-9A05-994F21CA8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40" y="2086366"/>
            <a:ext cx="2214372" cy="468925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1D0BF9-07DD-59F4-CD62-FB0984E19B48}"/>
              </a:ext>
            </a:extLst>
          </p:cNvPr>
          <p:cNvSpPr txBox="1"/>
          <p:nvPr/>
        </p:nvSpPr>
        <p:spPr>
          <a:xfrm>
            <a:off x="878401" y="1107647"/>
            <a:ext cx="8568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取兩者光流後經過設定最小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最大光流幅度，來排除大範圍運動（例如圖片亮度變化）所帶來的誤判，可得到左圖，要獲得更精確的結果，可以使用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absdiff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的結果以及光流檢測結果相結合，如右圖。</a:t>
            </a:r>
          </a:p>
        </p:txBody>
      </p:sp>
    </p:spTree>
    <p:extLst>
      <p:ext uri="{BB962C8B-B14F-4D97-AF65-F5344CB8AC3E}">
        <p14:creationId xmlns:p14="http://schemas.microsoft.com/office/powerpoint/2010/main" val="3717905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Farneback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密集光流測試</a:t>
            </a:r>
          </a:p>
        </p:txBody>
      </p:sp>
      <p:pic>
        <p:nvPicPr>
          <p:cNvPr id="10" name="圖片 9" descr="一張含有 文字, 數字, 螢幕擷取畫面, 字型 的圖片&#10;&#10;自動產生的描述">
            <a:extLst>
              <a:ext uri="{FF2B5EF4-FFF2-40B4-BE49-F238E27FC236}">
                <a16:creationId xmlns:a16="http://schemas.microsoft.com/office/drawing/2014/main" id="{7529B252-6C2A-559F-98B3-40A255BAF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82" y="1061339"/>
            <a:ext cx="2586482" cy="547725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DE406EE-5941-6053-4611-E986F9683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064" y="1343844"/>
            <a:ext cx="4272071" cy="81520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09D4612-2BF4-358B-6910-13E21D47FB54}"/>
              </a:ext>
            </a:extLst>
          </p:cNvPr>
          <p:cNvSpPr txBox="1"/>
          <p:nvPr/>
        </p:nvSpPr>
        <p:spPr>
          <a:xfrm>
            <a:off x="3974698" y="2347517"/>
            <a:ext cx="85688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取差值測試   耗時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(0.0096s)</a:t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密集光流測試 耗時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(0.2832s)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490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圖像匹配測試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B43EFD16-2B68-4313-A555-7564047D7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72" y="1719695"/>
            <a:ext cx="685800" cy="4953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A8EAE8CB-F1D0-416D-825B-E8B7899EC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19" y="4402288"/>
            <a:ext cx="1009650" cy="43815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7EE5A4F0-E4DC-4FF7-B1DF-0EB90B4E9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19" y="3742465"/>
            <a:ext cx="1085850" cy="4953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08FD5C04-43F2-4A8B-8289-EDC1A6000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19" y="3063592"/>
            <a:ext cx="1085850" cy="49530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81A3E0A0-B932-4438-A7D7-774BD0F81B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72" y="2382120"/>
            <a:ext cx="685800" cy="49530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BDF1A2E4-E306-49ED-B1FB-FE3A549CE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72" y="3063592"/>
            <a:ext cx="685800" cy="49530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5D27078B-7B63-4378-A6AC-12D99562FC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72" y="3742465"/>
            <a:ext cx="685800" cy="476250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6A652D5-2E43-4DC5-97D4-AE01F87462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72" y="4402288"/>
            <a:ext cx="685800" cy="47625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AD6D73B3-4A15-48F3-9A03-7B648F3F37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19" y="2382120"/>
            <a:ext cx="1085850" cy="4953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0A26F3C5-FBFF-4872-BC67-2E1BD513B9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19" y="1719695"/>
            <a:ext cx="1085850" cy="495300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BC14F79F-D24D-4159-9367-F025704E59F9}"/>
              </a:ext>
            </a:extLst>
          </p:cNvPr>
          <p:cNvSpPr txBox="1"/>
          <p:nvPr/>
        </p:nvSpPr>
        <p:spPr>
          <a:xfrm>
            <a:off x="838200" y="5077691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樣本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長格子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3EB463EB-3601-49AD-BE75-7F05B8870818}"/>
              </a:ext>
            </a:extLst>
          </p:cNvPr>
          <p:cNvSpPr txBox="1"/>
          <p:nvPr/>
        </p:nvSpPr>
        <p:spPr>
          <a:xfrm>
            <a:off x="2639291" y="5077691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樣本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短格子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90AFFA15-DE6C-4FA9-93DD-185D68B61C11}"/>
              </a:ext>
            </a:extLst>
          </p:cNvPr>
          <p:cNvSpPr txBox="1"/>
          <p:nvPr/>
        </p:nvSpPr>
        <p:spPr>
          <a:xfrm>
            <a:off x="4987636" y="5846618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輸入圖片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343A335-951B-43E3-8B68-E65B40347C36}"/>
              </a:ext>
            </a:extLst>
          </p:cNvPr>
          <p:cNvSpPr txBox="1"/>
          <p:nvPr/>
        </p:nvSpPr>
        <p:spPr>
          <a:xfrm>
            <a:off x="7667513" y="5846618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輸出結果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5521B4-508C-41A9-89B7-1FE649FC3A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871" y="1461654"/>
            <a:ext cx="2057196" cy="438496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E9BAD1D-0C0A-4910-BA83-643C7B8BA4B0}"/>
              </a:ext>
            </a:extLst>
          </p:cNvPr>
          <p:cNvSpPr/>
          <p:nvPr/>
        </p:nvSpPr>
        <p:spPr>
          <a:xfrm>
            <a:off x="8591550" y="2251075"/>
            <a:ext cx="241300" cy="1841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E761A92-97F8-448D-B33D-46CD4F8D6FB8}"/>
              </a:ext>
            </a:extLst>
          </p:cNvPr>
          <p:cNvSpPr/>
          <p:nvPr/>
        </p:nvSpPr>
        <p:spPr>
          <a:xfrm>
            <a:off x="8591550" y="3184525"/>
            <a:ext cx="361950" cy="142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BEF9C4F-F106-48D1-864E-EA781BA2B215}"/>
              </a:ext>
            </a:extLst>
          </p:cNvPr>
          <p:cNvSpPr/>
          <p:nvPr/>
        </p:nvSpPr>
        <p:spPr>
          <a:xfrm>
            <a:off x="8265856" y="3041650"/>
            <a:ext cx="325694" cy="1428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FAC8610-56DC-4E14-8F4B-ED03F8869054}"/>
              </a:ext>
            </a:extLst>
          </p:cNvPr>
          <p:cNvSpPr/>
          <p:nvPr/>
        </p:nvSpPr>
        <p:spPr>
          <a:xfrm>
            <a:off x="8963945" y="3006726"/>
            <a:ext cx="325694" cy="1714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7DCB357-A994-4912-A5C0-586DE43E3D53}"/>
              </a:ext>
            </a:extLst>
          </p:cNvPr>
          <p:cNvSpPr/>
          <p:nvPr/>
        </p:nvSpPr>
        <p:spPr>
          <a:xfrm>
            <a:off x="8265856" y="3321050"/>
            <a:ext cx="325694" cy="1746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686B673-F807-4653-B414-8DEDC5DBB57B}"/>
              </a:ext>
            </a:extLst>
          </p:cNvPr>
          <p:cNvSpPr/>
          <p:nvPr/>
        </p:nvSpPr>
        <p:spPr>
          <a:xfrm>
            <a:off x="8942131" y="3337440"/>
            <a:ext cx="325694" cy="1746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C9B9665-E75A-4D53-A738-7234F4C75C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771" y="1429879"/>
            <a:ext cx="2057196" cy="43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6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加入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SIFT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尺度不變特徵變換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49D54DE-4772-45A0-B699-8A07D9EA80FD}"/>
              </a:ext>
            </a:extLst>
          </p:cNvPr>
          <p:cNvSpPr txBox="1"/>
          <p:nvPr/>
        </p:nvSpPr>
        <p:spPr>
          <a:xfrm>
            <a:off x="4932218" y="5760583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辨識圖片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45D1F3FF-51CE-431F-9733-2397669CA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53" y="1343844"/>
            <a:ext cx="2057196" cy="438496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3DF4CC9-5271-41E2-9FD7-ED2A0A193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95" y="1657996"/>
            <a:ext cx="1085850" cy="4953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D91A87F-C149-422A-9AF2-BC821869A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89" y="4780834"/>
            <a:ext cx="685800" cy="4953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8FD4A7A-C436-4962-8C63-E06941F4E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95" y="4044788"/>
            <a:ext cx="1085850" cy="4953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B1CEFD7-4C06-429E-A14C-323E6D9273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95" y="3206588"/>
            <a:ext cx="1085850" cy="4953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0E83FF6-5E23-46A8-8B04-D7ABFF1C6B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95" y="2397136"/>
            <a:ext cx="1085850" cy="495300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1CAAF7D0-F475-4FFD-8DE4-2448D78A9DFB}"/>
              </a:ext>
            </a:extLst>
          </p:cNvPr>
          <p:cNvSpPr txBox="1"/>
          <p:nvPr/>
        </p:nvSpPr>
        <p:spPr>
          <a:xfrm>
            <a:off x="1068399" y="5728808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樣本</a:t>
            </a:r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FC14AD2A-ED42-4C26-8C24-335A54BA9B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82" y="2829292"/>
            <a:ext cx="1057275" cy="466725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399BEA7A-83A5-4070-A2B0-1C6BAB5A6B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82" y="2143781"/>
            <a:ext cx="1057275" cy="46672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8CBF53D1-AC16-447B-B251-3F8D67E21F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202" y="3537988"/>
            <a:ext cx="1057275" cy="466725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C99EE599-804E-4CB8-AD34-9699B16E1D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82" y="4352484"/>
            <a:ext cx="1057275" cy="466725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38B519C6-764B-4FB9-914B-F63F027343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82" y="1474986"/>
            <a:ext cx="1057275" cy="476250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0CD46A9A-7349-441A-941C-A42956A874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82" y="5167404"/>
            <a:ext cx="1057275" cy="466725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C611445B-9224-4683-BC3F-39B92A92AB1A}"/>
              </a:ext>
            </a:extLst>
          </p:cNvPr>
          <p:cNvSpPr/>
          <p:nvPr/>
        </p:nvSpPr>
        <p:spPr>
          <a:xfrm>
            <a:off x="5835650" y="2572819"/>
            <a:ext cx="243417" cy="1439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9E21440-2C35-4B30-9F8F-84E85EED6BFA}"/>
              </a:ext>
            </a:extLst>
          </p:cNvPr>
          <p:cNvSpPr/>
          <p:nvPr/>
        </p:nvSpPr>
        <p:spPr>
          <a:xfrm>
            <a:off x="6193367" y="3062655"/>
            <a:ext cx="297487" cy="1610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173F6733-6C3C-49ED-80E1-87120B2C70AA}"/>
              </a:ext>
            </a:extLst>
          </p:cNvPr>
          <p:cNvSpPr/>
          <p:nvPr/>
        </p:nvSpPr>
        <p:spPr>
          <a:xfrm>
            <a:off x="5880100" y="3382271"/>
            <a:ext cx="268817" cy="1439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73BF85A4-D9AF-43DA-8E25-638D983C8065}"/>
              </a:ext>
            </a:extLst>
          </p:cNvPr>
          <p:cNvSpPr/>
          <p:nvPr/>
        </p:nvSpPr>
        <p:spPr>
          <a:xfrm>
            <a:off x="6220401" y="3385456"/>
            <a:ext cx="243417" cy="1439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0FAE056-85A6-4271-9C28-CA9ACAED4036}"/>
              </a:ext>
            </a:extLst>
          </p:cNvPr>
          <p:cNvSpPr/>
          <p:nvPr/>
        </p:nvSpPr>
        <p:spPr>
          <a:xfrm>
            <a:off x="5531242" y="3701888"/>
            <a:ext cx="266308" cy="1546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7AF40F33-F056-4C5D-B8C4-C409C643A3FB}"/>
              </a:ext>
            </a:extLst>
          </p:cNvPr>
          <p:cNvSpPr/>
          <p:nvPr/>
        </p:nvSpPr>
        <p:spPr>
          <a:xfrm>
            <a:off x="5880100" y="3701888"/>
            <a:ext cx="234951" cy="164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E8BA3C7D-82A2-444E-A8EA-E26F276A57F5}"/>
              </a:ext>
            </a:extLst>
          </p:cNvPr>
          <p:cNvSpPr/>
          <p:nvPr/>
        </p:nvSpPr>
        <p:spPr>
          <a:xfrm>
            <a:off x="5531242" y="4010282"/>
            <a:ext cx="234951" cy="164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C910594F-FD26-43D6-AC50-2578771BAD17}"/>
              </a:ext>
            </a:extLst>
          </p:cNvPr>
          <p:cNvSpPr/>
          <p:nvPr/>
        </p:nvSpPr>
        <p:spPr>
          <a:xfrm>
            <a:off x="5861049" y="4010281"/>
            <a:ext cx="234951" cy="164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2ECF8E8-43A3-4582-B8B7-6EB08D7113DB}"/>
              </a:ext>
            </a:extLst>
          </p:cNvPr>
          <p:cNvSpPr/>
          <p:nvPr/>
        </p:nvSpPr>
        <p:spPr>
          <a:xfrm>
            <a:off x="5546921" y="4174542"/>
            <a:ext cx="228856" cy="1206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FE167F52-3E5A-4940-86C9-71F728D479DE}"/>
              </a:ext>
            </a:extLst>
          </p:cNvPr>
          <p:cNvSpPr/>
          <p:nvPr/>
        </p:nvSpPr>
        <p:spPr>
          <a:xfrm>
            <a:off x="6229221" y="4159131"/>
            <a:ext cx="234951" cy="164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8161A7E5-EF13-4DF2-90AD-61E9BFE4F085}"/>
              </a:ext>
            </a:extLst>
          </p:cNvPr>
          <p:cNvSpPr/>
          <p:nvPr/>
        </p:nvSpPr>
        <p:spPr>
          <a:xfrm>
            <a:off x="5546920" y="4292438"/>
            <a:ext cx="244535" cy="2000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2B6C8CA-AFF1-4EA2-851F-9AF2631C779C}"/>
              </a:ext>
            </a:extLst>
          </p:cNvPr>
          <p:cNvSpPr/>
          <p:nvPr/>
        </p:nvSpPr>
        <p:spPr>
          <a:xfrm>
            <a:off x="6232524" y="4660165"/>
            <a:ext cx="231294" cy="164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6B0EFB5A-75DA-46DC-ADB8-332FF0348FEE}"/>
              </a:ext>
            </a:extLst>
          </p:cNvPr>
          <p:cNvSpPr/>
          <p:nvPr/>
        </p:nvSpPr>
        <p:spPr>
          <a:xfrm>
            <a:off x="5546921" y="4810331"/>
            <a:ext cx="219272" cy="164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C941CA9E-78EA-436C-B7C7-8B3F8543A67C}"/>
              </a:ext>
            </a:extLst>
          </p:cNvPr>
          <p:cNvSpPr/>
          <p:nvPr/>
        </p:nvSpPr>
        <p:spPr>
          <a:xfrm>
            <a:off x="5429445" y="4946353"/>
            <a:ext cx="234951" cy="164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12138E11-EEEA-4CA4-A79F-A4CB94421890}"/>
              </a:ext>
            </a:extLst>
          </p:cNvPr>
          <p:cNvSpPr/>
          <p:nvPr/>
        </p:nvSpPr>
        <p:spPr>
          <a:xfrm>
            <a:off x="5421606" y="5110614"/>
            <a:ext cx="234951" cy="164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397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LBP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49D54DE-4772-45A0-B699-8A07D9EA80FD}"/>
              </a:ext>
            </a:extLst>
          </p:cNvPr>
          <p:cNvSpPr txBox="1"/>
          <p:nvPr/>
        </p:nvSpPr>
        <p:spPr>
          <a:xfrm>
            <a:off x="4932218" y="5760583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辨識圖片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45D1F3FF-51CE-431F-9733-2397669CA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53" y="1343844"/>
            <a:ext cx="2057196" cy="438496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3DF4CC9-5271-41E2-9FD7-ED2A0A193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95" y="1657996"/>
            <a:ext cx="1085850" cy="4953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D91A87F-C149-422A-9AF2-BC821869A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89" y="4780834"/>
            <a:ext cx="685800" cy="4953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8FD4A7A-C436-4962-8C63-E06941F4E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95" y="4044788"/>
            <a:ext cx="1085850" cy="4953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B1CEFD7-4C06-429E-A14C-323E6D9273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95" y="3206588"/>
            <a:ext cx="1085850" cy="4953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0E83FF6-5E23-46A8-8B04-D7ABFF1C6B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95" y="2397136"/>
            <a:ext cx="1085850" cy="495300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1CAAF7D0-F475-4FFD-8DE4-2448D78A9DFB}"/>
              </a:ext>
            </a:extLst>
          </p:cNvPr>
          <p:cNvSpPr txBox="1"/>
          <p:nvPr/>
        </p:nvSpPr>
        <p:spPr>
          <a:xfrm>
            <a:off x="1068399" y="5728808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樣本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E55B253-B3E3-4855-9478-47F2FC91FDCB}"/>
              </a:ext>
            </a:extLst>
          </p:cNvPr>
          <p:cNvSpPr/>
          <p:nvPr/>
        </p:nvSpPr>
        <p:spPr>
          <a:xfrm>
            <a:off x="5842000" y="2163911"/>
            <a:ext cx="207433" cy="134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96535D6-31B3-48A3-AE33-6EEBE8AD74D5}"/>
              </a:ext>
            </a:extLst>
          </p:cNvPr>
          <p:cNvSpPr/>
          <p:nvPr/>
        </p:nvSpPr>
        <p:spPr>
          <a:xfrm>
            <a:off x="6096000" y="2163911"/>
            <a:ext cx="173567" cy="134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E495D24-739D-4C7D-B31E-4216BAFD77D2}"/>
              </a:ext>
            </a:extLst>
          </p:cNvPr>
          <p:cNvSpPr/>
          <p:nvPr/>
        </p:nvSpPr>
        <p:spPr>
          <a:xfrm>
            <a:off x="6096000" y="2316311"/>
            <a:ext cx="173567" cy="134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C63C566-C82D-4194-BCDF-82EFB17C5109}"/>
              </a:ext>
            </a:extLst>
          </p:cNvPr>
          <p:cNvSpPr/>
          <p:nvPr/>
        </p:nvSpPr>
        <p:spPr>
          <a:xfrm>
            <a:off x="5858932" y="2448983"/>
            <a:ext cx="173567" cy="134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6C2D83A-3B0D-4F1C-81AA-B09B0F7FCF5B}"/>
              </a:ext>
            </a:extLst>
          </p:cNvPr>
          <p:cNvSpPr/>
          <p:nvPr/>
        </p:nvSpPr>
        <p:spPr>
          <a:xfrm>
            <a:off x="6096000" y="2577391"/>
            <a:ext cx="173567" cy="134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7CDD87B-0CBB-443D-B921-721632769D0E}"/>
              </a:ext>
            </a:extLst>
          </p:cNvPr>
          <p:cNvSpPr/>
          <p:nvPr/>
        </p:nvSpPr>
        <p:spPr>
          <a:xfrm>
            <a:off x="5901267" y="2892436"/>
            <a:ext cx="194733" cy="1703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26A5873-4A6D-457C-8EA4-3D5311257CED}"/>
              </a:ext>
            </a:extLst>
          </p:cNvPr>
          <p:cNvSpPr/>
          <p:nvPr/>
        </p:nvSpPr>
        <p:spPr>
          <a:xfrm>
            <a:off x="6269567" y="2910231"/>
            <a:ext cx="173567" cy="152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C3ACF03-A934-445D-80FF-901CE7A6A6B8}"/>
              </a:ext>
            </a:extLst>
          </p:cNvPr>
          <p:cNvSpPr/>
          <p:nvPr/>
        </p:nvSpPr>
        <p:spPr>
          <a:xfrm>
            <a:off x="5545667" y="3206588"/>
            <a:ext cx="241300" cy="1652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69DE01F-362A-4260-9612-B0612FA79FBE}"/>
              </a:ext>
            </a:extLst>
          </p:cNvPr>
          <p:cNvSpPr/>
          <p:nvPr/>
        </p:nvSpPr>
        <p:spPr>
          <a:xfrm>
            <a:off x="6267098" y="3237061"/>
            <a:ext cx="173567" cy="134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9091930-6347-46EC-8D58-25E936197ED3}"/>
              </a:ext>
            </a:extLst>
          </p:cNvPr>
          <p:cNvSpPr/>
          <p:nvPr/>
        </p:nvSpPr>
        <p:spPr>
          <a:xfrm>
            <a:off x="5909381" y="3371482"/>
            <a:ext cx="209902" cy="132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55A8A12-11F4-4274-AFF2-4310D1667C62}"/>
              </a:ext>
            </a:extLst>
          </p:cNvPr>
          <p:cNvSpPr/>
          <p:nvPr/>
        </p:nvSpPr>
        <p:spPr>
          <a:xfrm>
            <a:off x="5566167" y="3561479"/>
            <a:ext cx="173567" cy="134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711AC8D-4DF6-4041-B16A-190F618B8AA4}"/>
              </a:ext>
            </a:extLst>
          </p:cNvPr>
          <p:cNvSpPr/>
          <p:nvPr/>
        </p:nvSpPr>
        <p:spPr>
          <a:xfrm>
            <a:off x="6267097" y="3859643"/>
            <a:ext cx="173567" cy="134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2A38AB1-AED5-471D-BDAB-EBBFDF4E73B8}"/>
              </a:ext>
            </a:extLst>
          </p:cNvPr>
          <p:cNvSpPr/>
          <p:nvPr/>
        </p:nvSpPr>
        <p:spPr>
          <a:xfrm>
            <a:off x="5579533" y="4185936"/>
            <a:ext cx="173567" cy="134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1FC1C73-97B1-4A6D-831E-9F17ADE339BE}"/>
              </a:ext>
            </a:extLst>
          </p:cNvPr>
          <p:cNvSpPr/>
          <p:nvPr/>
        </p:nvSpPr>
        <p:spPr>
          <a:xfrm>
            <a:off x="5909381" y="4185937"/>
            <a:ext cx="173567" cy="132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6DF91C0-3142-47F0-82DD-D72225B494A4}"/>
              </a:ext>
            </a:extLst>
          </p:cNvPr>
          <p:cNvSpPr/>
          <p:nvPr/>
        </p:nvSpPr>
        <p:spPr>
          <a:xfrm>
            <a:off x="5535852" y="4318609"/>
            <a:ext cx="241300" cy="1652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932218D-8088-49D3-9FB1-8CD22FC1F1A7}"/>
              </a:ext>
            </a:extLst>
          </p:cNvPr>
          <p:cNvSpPr/>
          <p:nvPr/>
        </p:nvSpPr>
        <p:spPr>
          <a:xfrm>
            <a:off x="5579533" y="4645915"/>
            <a:ext cx="160201" cy="1644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8FEE884-F9D7-496F-8A22-4232A6158D52}"/>
              </a:ext>
            </a:extLst>
          </p:cNvPr>
          <p:cNvSpPr/>
          <p:nvPr/>
        </p:nvSpPr>
        <p:spPr>
          <a:xfrm>
            <a:off x="6082948" y="5111656"/>
            <a:ext cx="209902" cy="1856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8CE23B9-2FD7-4226-AAE7-7EE3A04A6737}"/>
              </a:ext>
            </a:extLst>
          </p:cNvPr>
          <p:cNvSpPr/>
          <p:nvPr/>
        </p:nvSpPr>
        <p:spPr>
          <a:xfrm>
            <a:off x="6303081" y="5123548"/>
            <a:ext cx="209902" cy="152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C6816F-B99A-439C-910B-28D1E7A1F8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822" y="1813478"/>
            <a:ext cx="695325" cy="4000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1F1C71B-C5EE-4831-B7DF-2657FFCDE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83" y="2519706"/>
            <a:ext cx="695325" cy="39052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F6E94B8-237F-44BD-A127-F4CB067291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566" y="3195637"/>
            <a:ext cx="1057275" cy="46672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413C2E7-6E7E-46FF-AAA0-7A09DE7424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003" y="4007621"/>
            <a:ext cx="10572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67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353C9-353E-6ADC-1656-99F85BAB0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小組分工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9FF963-0C5D-BA65-CF9C-E8F729EDF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詹逸宏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圖片拉平、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分線、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find_line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計算單價並加總、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ocr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、買飲料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張昌輝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search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、光流、取差值、買點心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呂騏佑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二值化、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分線、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find_line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ocr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、圖像匹配、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sift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lbp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、買便當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謝宗佑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形態學除躁點、買餅乾</a:t>
            </a:r>
          </a:p>
        </p:txBody>
      </p:sp>
    </p:spTree>
    <p:extLst>
      <p:ext uri="{BB962C8B-B14F-4D97-AF65-F5344CB8AC3E}">
        <p14:creationId xmlns:p14="http://schemas.microsoft.com/office/powerpoint/2010/main" val="3092111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39031-AE8A-4F5D-BA9C-8CEF37C6D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710401" cy="691186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6571417-7F23-4252-85F3-4FA78315AB54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6009379" y="1999785"/>
            <a:ext cx="1400689" cy="16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90AB255-14AF-4349-8B43-FA0808F2D1A6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467139" y="2016678"/>
            <a:ext cx="124925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92B7220-FCEC-458B-90F5-B3BA9ACE6516}"/>
              </a:ext>
            </a:extLst>
          </p:cNvPr>
          <p:cNvSpPr txBox="1"/>
          <p:nvPr/>
        </p:nvSpPr>
        <p:spPr>
          <a:xfrm>
            <a:off x="365336" y="1581617"/>
            <a:ext cx="1335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輸入照片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3F0EB90-7F22-404D-B3CF-259769F3A71D}"/>
              </a:ext>
            </a:extLst>
          </p:cNvPr>
          <p:cNvSpPr txBox="1"/>
          <p:nvPr/>
        </p:nvSpPr>
        <p:spPr>
          <a:xfrm>
            <a:off x="5955493" y="1625193"/>
            <a:ext cx="1508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照片二值化</a:t>
            </a:r>
            <a:endParaRPr lang="zh-TW" alt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04CAAC6A-6D09-40B9-8285-D69207B633F7}"/>
              </a:ext>
            </a:extLst>
          </p:cNvPr>
          <p:cNvCxnSpPr>
            <a:cxnSpLocks/>
            <a:stCxn id="66" idx="1"/>
          </p:cNvCxnSpPr>
          <p:nvPr/>
        </p:nvCxnSpPr>
        <p:spPr>
          <a:xfrm flipH="1" flipV="1">
            <a:off x="531882" y="5059614"/>
            <a:ext cx="84513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7A3D5F6-DDD8-4699-942E-8FAABF028A6C}"/>
              </a:ext>
            </a:extLst>
          </p:cNvPr>
          <p:cNvSpPr txBox="1"/>
          <p:nvPr/>
        </p:nvSpPr>
        <p:spPr>
          <a:xfrm>
            <a:off x="243010" y="4659504"/>
            <a:ext cx="1447605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顯示價格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D9EB3D2-E974-410F-B810-ABFEC5035CE1}"/>
              </a:ext>
            </a:extLst>
          </p:cNvPr>
          <p:cNvSpPr txBox="1"/>
          <p:nvPr/>
        </p:nvSpPr>
        <p:spPr>
          <a:xfrm>
            <a:off x="9641552" y="3621402"/>
            <a:ext cx="1806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利用計算該方格中的輪廓面積來找出菜單方格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98B27E9-94C2-5C96-CC66-25097F4E9E31}"/>
              </a:ext>
            </a:extLst>
          </p:cNvPr>
          <p:cNvSpPr/>
          <p:nvPr/>
        </p:nvSpPr>
        <p:spPr>
          <a:xfrm>
            <a:off x="4408332" y="1501229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A0B79B-4423-B6E0-E82E-85D0FC5FD4BB}"/>
              </a:ext>
            </a:extLst>
          </p:cNvPr>
          <p:cNvSpPr txBox="1"/>
          <p:nvPr/>
        </p:nvSpPr>
        <p:spPr>
          <a:xfrm>
            <a:off x="4734367" y="1815118"/>
            <a:ext cx="91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二值化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9563681-9A43-E4BE-D3DD-B9F26EE07C1D}"/>
              </a:ext>
            </a:extLst>
          </p:cNvPr>
          <p:cNvSpPr/>
          <p:nvPr/>
        </p:nvSpPr>
        <p:spPr>
          <a:xfrm>
            <a:off x="7410068" y="1518123"/>
            <a:ext cx="1601046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60A04C1-966E-A0B1-EFDF-C34923228071}"/>
              </a:ext>
            </a:extLst>
          </p:cNvPr>
          <p:cNvSpPr txBox="1"/>
          <p:nvPr/>
        </p:nvSpPr>
        <p:spPr>
          <a:xfrm>
            <a:off x="7410068" y="1797061"/>
            <a:ext cx="160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形態學除噪點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991F126-A3D2-499D-1F94-2D683D8EB4BA}"/>
              </a:ext>
            </a:extLst>
          </p:cNvPr>
          <p:cNvSpPr/>
          <p:nvPr/>
        </p:nvSpPr>
        <p:spPr>
          <a:xfrm>
            <a:off x="8794671" y="4541418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D3247B9-B27C-C30F-D0B4-8906F483F6B8}"/>
              </a:ext>
            </a:extLst>
          </p:cNvPr>
          <p:cNvSpPr/>
          <p:nvPr/>
        </p:nvSpPr>
        <p:spPr>
          <a:xfrm>
            <a:off x="3621535" y="4567317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459229B-6399-AC82-E2FF-C717960C354E}"/>
              </a:ext>
            </a:extLst>
          </p:cNvPr>
          <p:cNvSpPr txBox="1"/>
          <p:nvPr/>
        </p:nvSpPr>
        <p:spPr>
          <a:xfrm>
            <a:off x="3852902" y="4860616"/>
            <a:ext cx="113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find_line</a:t>
            </a: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9A3C2C7D-5E0E-D5FA-9D24-D2A83C685FF8}"/>
              </a:ext>
            </a:extLst>
          </p:cNvPr>
          <p:cNvCxnSpPr>
            <a:cxnSpLocks/>
            <a:stCxn id="14" idx="1"/>
            <a:endCxn id="65" idx="3"/>
          </p:cNvCxnSpPr>
          <p:nvPr/>
        </p:nvCxnSpPr>
        <p:spPr>
          <a:xfrm flipH="1">
            <a:off x="7790033" y="5039974"/>
            <a:ext cx="1004638" cy="196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866A6147-0509-0440-26DD-7F3E539E9689}"/>
              </a:ext>
            </a:extLst>
          </p:cNvPr>
          <p:cNvSpPr/>
          <p:nvPr/>
        </p:nvSpPr>
        <p:spPr>
          <a:xfrm>
            <a:off x="1377016" y="4561059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3270349-A9D1-0E0E-1BEC-F7A5FAF2D1CD}"/>
              </a:ext>
            </a:extLst>
          </p:cNvPr>
          <p:cNvSpPr txBox="1"/>
          <p:nvPr/>
        </p:nvSpPr>
        <p:spPr>
          <a:xfrm>
            <a:off x="1608383" y="4854358"/>
            <a:ext cx="113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計算總價</a:t>
            </a: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97" name="接點: 肘形 96">
            <a:extLst>
              <a:ext uri="{FF2B5EF4-FFF2-40B4-BE49-F238E27FC236}">
                <a16:creationId xmlns:a16="http://schemas.microsoft.com/office/drawing/2014/main" id="{74F26FC6-7844-15D5-6CB0-2042E7B77C48}"/>
              </a:ext>
            </a:extLst>
          </p:cNvPr>
          <p:cNvCxnSpPr>
            <a:cxnSpLocks/>
            <a:stCxn id="11" idx="3"/>
            <a:endCxn id="9" idx="0"/>
          </p:cNvCxnSpPr>
          <p:nvPr/>
        </p:nvCxnSpPr>
        <p:spPr>
          <a:xfrm>
            <a:off x="9011114" y="2016679"/>
            <a:ext cx="584082" cy="62803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5FC1C22-CB39-E0D3-015F-F144AD409E90}"/>
              </a:ext>
            </a:extLst>
          </p:cNvPr>
          <p:cNvSpPr txBox="1"/>
          <p:nvPr/>
        </p:nvSpPr>
        <p:spPr>
          <a:xfrm>
            <a:off x="9595195" y="2081860"/>
            <a:ext cx="185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剩格子的圖片</a:t>
            </a:r>
            <a:endParaRPr lang="zh-TW" alt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EFEDDA-EE92-FAC2-456D-6BA4093C86E3}"/>
              </a:ext>
            </a:extLst>
          </p:cNvPr>
          <p:cNvSpPr/>
          <p:nvPr/>
        </p:nvSpPr>
        <p:spPr>
          <a:xfrm>
            <a:off x="8794672" y="2644713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B51B546-A31F-51A8-481F-479903114B11}"/>
              </a:ext>
            </a:extLst>
          </p:cNvPr>
          <p:cNvSpPr txBox="1"/>
          <p:nvPr/>
        </p:nvSpPr>
        <p:spPr>
          <a:xfrm>
            <a:off x="9011114" y="2798463"/>
            <a:ext cx="116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sreach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篩選格子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E10D33B-614C-369D-8B5E-20229A371C32}"/>
              </a:ext>
            </a:extLst>
          </p:cNvPr>
          <p:cNvSpPr/>
          <p:nvPr/>
        </p:nvSpPr>
        <p:spPr>
          <a:xfrm>
            <a:off x="1716391" y="1518123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85F5E7A-5ED8-CE61-471C-F6A68B867364}"/>
              </a:ext>
            </a:extLst>
          </p:cNvPr>
          <p:cNvSpPr txBox="1"/>
          <p:nvPr/>
        </p:nvSpPr>
        <p:spPr>
          <a:xfrm>
            <a:off x="1966399" y="1818699"/>
            <a:ext cx="115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圖片拉平</a:t>
            </a: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BDEEC7AA-079C-EE1B-C5E1-A688BEEA841E}"/>
              </a:ext>
            </a:extLst>
          </p:cNvPr>
          <p:cNvCxnSpPr>
            <a:cxnSpLocks/>
            <a:stCxn id="31" idx="3"/>
            <a:endCxn id="3" idx="1"/>
          </p:cNvCxnSpPr>
          <p:nvPr/>
        </p:nvCxnSpPr>
        <p:spPr>
          <a:xfrm flipV="1">
            <a:off x="3317438" y="1999785"/>
            <a:ext cx="1090894" cy="16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2C2E67A4-1AB6-821A-CE29-3810E851EA49}"/>
              </a:ext>
            </a:extLst>
          </p:cNvPr>
          <p:cNvSpPr txBox="1"/>
          <p:nvPr/>
        </p:nvSpPr>
        <p:spPr>
          <a:xfrm>
            <a:off x="9123809" y="4736450"/>
            <a:ext cx="116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sreach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收集座標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4412AAC8-80EC-766B-A6A6-09CDF9C00F7D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rot="5400000">
            <a:off x="9145399" y="4091621"/>
            <a:ext cx="899594" cy="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5E7686DB-9BFA-F2D4-0766-01065B919000}"/>
              </a:ext>
            </a:extLst>
          </p:cNvPr>
          <p:cNvSpPr txBox="1"/>
          <p:nvPr/>
        </p:nvSpPr>
        <p:spPr>
          <a:xfrm>
            <a:off x="7710503" y="3770837"/>
            <a:ext cx="1248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利用座標把格子切成好幾個圖片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D623CF4-211A-1DCD-D435-6D63D5452F51}"/>
              </a:ext>
            </a:extLst>
          </p:cNvPr>
          <p:cNvSpPr/>
          <p:nvPr/>
        </p:nvSpPr>
        <p:spPr>
          <a:xfrm>
            <a:off x="6188986" y="4561059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CBE060AB-0281-677D-98A9-5FB4FBAE83CF}"/>
              </a:ext>
            </a:extLst>
          </p:cNvPr>
          <p:cNvSpPr txBox="1"/>
          <p:nvPr/>
        </p:nvSpPr>
        <p:spPr>
          <a:xfrm>
            <a:off x="6587170" y="4736450"/>
            <a:ext cx="914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sobel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分線</a:t>
            </a: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ACA9296E-C386-32C2-34F2-72856748C56A}"/>
              </a:ext>
            </a:extLst>
          </p:cNvPr>
          <p:cNvCxnSpPr>
            <a:cxnSpLocks/>
            <a:stCxn id="65" idx="1"/>
            <a:endCxn id="45" idx="3"/>
          </p:cNvCxnSpPr>
          <p:nvPr/>
        </p:nvCxnSpPr>
        <p:spPr>
          <a:xfrm flipH="1">
            <a:off x="5222582" y="5059615"/>
            <a:ext cx="966404" cy="62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17AE91E8-838C-F11F-DE3C-363D7A1B9CB2}"/>
              </a:ext>
            </a:extLst>
          </p:cNvPr>
          <p:cNvCxnSpPr>
            <a:cxnSpLocks/>
            <a:stCxn id="45" idx="1"/>
            <a:endCxn id="66" idx="3"/>
          </p:cNvCxnSpPr>
          <p:nvPr/>
        </p:nvCxnSpPr>
        <p:spPr>
          <a:xfrm flipH="1" flipV="1">
            <a:off x="2978063" y="5059615"/>
            <a:ext cx="643472" cy="62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DC5A51A-3B96-0B2B-860E-E86F9B68E1D8}"/>
              </a:ext>
            </a:extLst>
          </p:cNvPr>
          <p:cNvSpPr txBox="1"/>
          <p:nvPr/>
        </p:nvSpPr>
        <p:spPr>
          <a:xfrm>
            <a:off x="5168440" y="4047836"/>
            <a:ext cx="1105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找出線後還要膨脹與切割</a:t>
            </a:r>
          </a:p>
        </p:txBody>
      </p: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109854F1-F57C-CD65-B941-7A9CD90811A3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2177540" y="5558170"/>
            <a:ext cx="0" cy="5047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84B12504-49DC-6DD3-4F5F-13DB7706DE37}"/>
              </a:ext>
            </a:extLst>
          </p:cNvPr>
          <p:cNvSpPr txBox="1"/>
          <p:nvPr/>
        </p:nvSpPr>
        <p:spPr>
          <a:xfrm>
            <a:off x="1624745" y="6070130"/>
            <a:ext cx="110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單位價格</a:t>
            </a:r>
          </a:p>
        </p:txBody>
      </p:sp>
    </p:spTree>
    <p:extLst>
      <p:ext uri="{BB962C8B-B14F-4D97-AF65-F5344CB8AC3E}">
        <p14:creationId xmlns:p14="http://schemas.microsoft.com/office/powerpoint/2010/main" val="2352793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C38A1-1DC0-24B0-3664-6F6D8D683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D9183-D741-CA92-BA25-D2E89B23D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圖片拉平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FF5484-6F13-03F9-8B13-4C899C84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3"/>
            <a:ext cx="10515600" cy="4906485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將歪斜的圖片拉平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image_path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out_image_path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結果圖片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8">
            <a:extLst>
              <a:ext uri="{FF2B5EF4-FFF2-40B4-BE49-F238E27FC236}">
                <a16:creationId xmlns:a16="http://schemas.microsoft.com/office/drawing/2014/main" id="{EA2AA6AD-5626-363F-3263-4BFF7A9EF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004600"/>
              </p:ext>
            </p:extLst>
          </p:nvPr>
        </p:nvGraphicFramePr>
        <p:xfrm>
          <a:off x="838200" y="2881995"/>
          <a:ext cx="10929258" cy="1439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14">
                  <a:extLst>
                    <a:ext uri="{9D8B030D-6E8A-4147-A177-3AD203B41FA5}">
                      <a16:colId xmlns:a16="http://schemas.microsoft.com/office/drawing/2014/main" val="175491985"/>
                    </a:ext>
                  </a:extLst>
                </a:gridCol>
                <a:gridCol w="1909923">
                  <a:extLst>
                    <a:ext uri="{9D8B030D-6E8A-4147-A177-3AD203B41FA5}">
                      <a16:colId xmlns:a16="http://schemas.microsoft.com/office/drawing/2014/main" val="822259094"/>
                    </a:ext>
                  </a:extLst>
                </a:gridCol>
                <a:gridCol w="5794921">
                  <a:extLst>
                    <a:ext uri="{9D8B030D-6E8A-4147-A177-3AD203B41FA5}">
                      <a16:colId xmlns:a16="http://schemas.microsoft.com/office/drawing/2014/main" val="4104166654"/>
                    </a:ext>
                  </a:extLst>
                </a:gridCol>
              </a:tblGrid>
              <a:tr h="298300"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40815"/>
                  </a:ext>
                </a:extLst>
              </a:tr>
              <a:tr h="433984">
                <a:tc>
                  <a:txBody>
                    <a:bodyPr/>
                    <a:lstStyle/>
                    <a:p>
                      <a:r>
                        <a:rPr lang="en-US" altLang="zh-TW" sz="20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Image_path</a:t>
                      </a:r>
                      <a:endParaRPr lang="en-US" altLang="zh-TW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str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輸入歪斜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939569"/>
                  </a:ext>
                </a:extLst>
              </a:tr>
              <a:tr h="30707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out_image_path</a:t>
                      </a:r>
                      <a:endParaRPr lang="en-US" altLang="zh-TW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</a:t>
                      </a:r>
                    </a:p>
                    <a:p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經過透視變換拉平的圖片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640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709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1F2FD-10FB-8DF0-AA1A-9F3A4D2D8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39418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圖片拉平</a:t>
            </a:r>
          </a:p>
        </p:txBody>
      </p:sp>
      <p:pic>
        <p:nvPicPr>
          <p:cNvPr id="27" name="內容版面配置區 26">
            <a:extLst>
              <a:ext uri="{FF2B5EF4-FFF2-40B4-BE49-F238E27FC236}">
                <a16:creationId xmlns:a16="http://schemas.microsoft.com/office/drawing/2014/main" id="{4495403E-EB87-BB5A-F955-D83068553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1" y="1488281"/>
            <a:ext cx="1933344" cy="3132699"/>
          </a:xfr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D5242B2-B66B-BEF7-12F7-69D4C7173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488281"/>
            <a:ext cx="1828800" cy="3213445"/>
          </a:xfrm>
          <a:prstGeom prst="rect">
            <a:avLst/>
          </a:prstGeom>
        </p:spPr>
      </p:pic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D40C5CCD-7B76-7F2F-F7D6-F9A60ED79811}"/>
              </a:ext>
            </a:extLst>
          </p:cNvPr>
          <p:cNvSpPr/>
          <p:nvPr/>
        </p:nvSpPr>
        <p:spPr>
          <a:xfrm>
            <a:off x="3280742" y="2811720"/>
            <a:ext cx="576470" cy="4870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A0798DE-5A0F-9666-1F01-D34147582788}"/>
              </a:ext>
            </a:extLst>
          </p:cNvPr>
          <p:cNvSpPr txBox="1"/>
          <p:nvPr/>
        </p:nvSpPr>
        <p:spPr>
          <a:xfrm>
            <a:off x="6505988" y="1488281"/>
            <a:ext cx="3613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點出左上、右上、右下、左下四個點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使用透視變換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2C8B450A-8AA2-E333-6BB9-0FC411A70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60" y="5532685"/>
            <a:ext cx="7059010" cy="685896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5B07D8C9-12AE-1772-6CEF-28C529454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160" y="4793474"/>
            <a:ext cx="5611008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0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61142A-858E-2FBC-D647-C4A0A4815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二值化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手刻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9FF377-FF0C-B8C7-AAF3-3B7296F1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3"/>
            <a:ext cx="10515600" cy="4906485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對輸入的灰度圖像進行二值化處理。通過設定閾值，將像素值分為兩種：低於或等於閾值的像素設為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，高於閾值的像素設為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255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。處理後的圖像會保存到指定的輸出路徑。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threshold(image, thresh,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maxval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np.ndarray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二值化處理後的影像數據。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8">
            <a:extLst>
              <a:ext uri="{FF2B5EF4-FFF2-40B4-BE49-F238E27FC236}">
                <a16:creationId xmlns:a16="http://schemas.microsoft.com/office/drawing/2014/main" id="{98B201B9-DE93-472E-F5A8-FC950F50F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280990"/>
              </p:ext>
            </p:extLst>
          </p:nvPr>
        </p:nvGraphicFramePr>
        <p:xfrm>
          <a:off x="838200" y="2901873"/>
          <a:ext cx="10929258" cy="223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14">
                  <a:extLst>
                    <a:ext uri="{9D8B030D-6E8A-4147-A177-3AD203B41FA5}">
                      <a16:colId xmlns:a16="http://schemas.microsoft.com/office/drawing/2014/main" val="175491985"/>
                    </a:ext>
                  </a:extLst>
                </a:gridCol>
                <a:gridCol w="1909923">
                  <a:extLst>
                    <a:ext uri="{9D8B030D-6E8A-4147-A177-3AD203B41FA5}">
                      <a16:colId xmlns:a16="http://schemas.microsoft.com/office/drawing/2014/main" val="822259094"/>
                    </a:ext>
                  </a:extLst>
                </a:gridCol>
                <a:gridCol w="5794921">
                  <a:extLst>
                    <a:ext uri="{9D8B030D-6E8A-4147-A177-3AD203B41FA5}">
                      <a16:colId xmlns:a16="http://schemas.microsoft.com/office/drawing/2014/main" val="4104166654"/>
                    </a:ext>
                  </a:extLst>
                </a:gridCol>
              </a:tblGrid>
              <a:tr h="298300"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40815"/>
                  </a:ext>
                </a:extLst>
              </a:tr>
              <a:tr h="433984"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numpy.ndarray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輸入灰階圖片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939569"/>
                  </a:ext>
                </a:extLst>
              </a:tr>
              <a:tr h="307070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</a:p>
                    <a:p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二值化的閾值（可選，默認為 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128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）。像素值大於該閾值將設為 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255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，小於或等於該閾值設為 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640404"/>
                  </a:ext>
                </a:extLst>
              </a:tr>
              <a:tr h="30707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maxval</a:t>
                      </a:r>
                      <a:endParaRPr lang="en-US" altLang="zh-TW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int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設定的最大值，所有大於 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thresh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的像素將被設置為此值，默認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altLang="en-US" sz="2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429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508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61142A-858E-2FBC-D647-C4A0A4815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二值化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B487942-D377-4CE4-9593-28CC2800E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5853"/>
            <a:ext cx="2324430" cy="492232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98C29B2-8927-419C-A2BF-DD50366D0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570" y="1377121"/>
            <a:ext cx="2324430" cy="492232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A2AFC1-5E85-4958-88CF-9066505CD0B7}"/>
              </a:ext>
            </a:extLst>
          </p:cNvPr>
          <p:cNvSpPr txBox="1"/>
          <p:nvPr/>
        </p:nvSpPr>
        <p:spPr>
          <a:xfrm>
            <a:off x="838200" y="977011"/>
            <a:ext cx="764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A9EAA77-0661-4A51-8C01-D6CC08900889}"/>
              </a:ext>
            </a:extLst>
          </p:cNvPr>
          <p:cNvSpPr txBox="1"/>
          <p:nvPr/>
        </p:nvSpPr>
        <p:spPr>
          <a:xfrm>
            <a:off x="3771570" y="948509"/>
            <a:ext cx="764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7080B63-1575-7F59-6253-2631CB14D08C}"/>
              </a:ext>
            </a:extLst>
          </p:cNvPr>
          <p:cNvSpPr txBox="1"/>
          <p:nvPr/>
        </p:nvSpPr>
        <p:spPr>
          <a:xfrm>
            <a:off x="6390967" y="1641987"/>
            <a:ext cx="3146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將圖片分為黑色與白色</a:t>
            </a:r>
          </a:p>
        </p:txBody>
      </p:sp>
    </p:spTree>
    <p:extLst>
      <p:ext uri="{BB962C8B-B14F-4D97-AF65-F5344CB8AC3E}">
        <p14:creationId xmlns:p14="http://schemas.microsoft.com/office/powerpoint/2010/main" val="1035572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5616C-61A2-777D-8A43-B8F95ECB1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A155EF-769B-5B61-F4EC-EA44A1B89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形態學去除文字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手刻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8630AE-7F58-2E7F-3740-395AC12BC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4"/>
            <a:ext cx="10515600" cy="4351338"/>
          </a:xfrm>
        </p:spPr>
        <p:txBody>
          <a:bodyPr/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使用形態學操作去除影像中的文字，返回處理後的影像數據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morphological_opening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(image, kernel) :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np.ndarray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形態學操作處理後的影像數據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8">
            <a:extLst>
              <a:ext uri="{FF2B5EF4-FFF2-40B4-BE49-F238E27FC236}">
                <a16:creationId xmlns:a16="http://schemas.microsoft.com/office/drawing/2014/main" id="{A7430EDF-9F74-E0B7-D242-F576903DB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24439"/>
              </p:ext>
            </p:extLst>
          </p:nvPr>
        </p:nvGraphicFramePr>
        <p:xfrm>
          <a:off x="838200" y="2322563"/>
          <a:ext cx="10929258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14">
                  <a:extLst>
                    <a:ext uri="{9D8B030D-6E8A-4147-A177-3AD203B41FA5}">
                      <a16:colId xmlns:a16="http://schemas.microsoft.com/office/drawing/2014/main" val="175491985"/>
                    </a:ext>
                  </a:extLst>
                </a:gridCol>
                <a:gridCol w="1618624">
                  <a:extLst>
                    <a:ext uri="{9D8B030D-6E8A-4147-A177-3AD203B41FA5}">
                      <a16:colId xmlns:a16="http://schemas.microsoft.com/office/drawing/2014/main" val="822259094"/>
                    </a:ext>
                  </a:extLst>
                </a:gridCol>
                <a:gridCol w="6086220">
                  <a:extLst>
                    <a:ext uri="{9D8B030D-6E8A-4147-A177-3AD203B41FA5}">
                      <a16:colId xmlns:a16="http://schemas.microsoft.com/office/drawing/2014/main" val="4104166654"/>
                    </a:ext>
                  </a:extLst>
                </a:gridCol>
              </a:tblGrid>
              <a:tr h="270550"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40815"/>
                  </a:ext>
                </a:extLst>
              </a:tr>
              <a:tr h="433984"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np.ndarray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輸入的二值化影像數據（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np.ndarray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，像素值為 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 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或 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255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）。</a:t>
                      </a:r>
                      <a:endParaRPr lang="zh-TW" altLang="en-US" sz="2000" baseline="0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939569"/>
                  </a:ext>
                </a:extLst>
              </a:tr>
              <a:tr h="307070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np.ndarray</a:t>
                      </a:r>
                      <a:endParaRPr lang="en-US" altLang="zh-TW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它是用來在形態學操作中進行移動的模板，內核大小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大小可選）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640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947761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1095</TotalTime>
  <Words>1718</Words>
  <Application>Microsoft Office PowerPoint</Application>
  <PresentationFormat>寬螢幕</PresentationFormat>
  <Paragraphs>307</Paragraphs>
  <Slides>37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4" baseType="lpstr">
      <vt:lpstr>標楷體</vt:lpstr>
      <vt:lpstr>Arial</vt:lpstr>
      <vt:lpstr>Calibri</vt:lpstr>
      <vt:lpstr>Times New Roman</vt:lpstr>
      <vt:lpstr>Trebuchet MS</vt:lpstr>
      <vt:lpstr>Wingdings 3</vt:lpstr>
      <vt:lpstr>多面向</vt:lpstr>
      <vt:lpstr>嵌入式影像處理</vt:lpstr>
      <vt:lpstr>PowerPoint 簡報</vt:lpstr>
      <vt:lpstr>breakdown</vt:lpstr>
      <vt:lpstr>流程圖</vt:lpstr>
      <vt:lpstr>圖片拉平</vt:lpstr>
      <vt:lpstr>圖片拉平</vt:lpstr>
      <vt:lpstr>二值化(手刻)</vt:lpstr>
      <vt:lpstr>二值化</vt:lpstr>
      <vt:lpstr>形態學去除文字(手刻)</vt:lpstr>
      <vt:lpstr>形態學去除文字</vt:lpstr>
      <vt:lpstr>Search收集座標(手刻)</vt:lpstr>
      <vt:lpstr>Search篩選格子(手刻)</vt:lpstr>
      <vt:lpstr>Search</vt:lpstr>
      <vt:lpstr>圖片切割</vt:lpstr>
      <vt:lpstr>Sobel分線</vt:lpstr>
      <vt:lpstr>Sobel分線</vt:lpstr>
      <vt:lpstr>統計線的數量之前</vt:lpstr>
      <vt:lpstr>find_line</vt:lpstr>
      <vt:lpstr>find_line</vt:lpstr>
      <vt:lpstr>Multiply_price_amount計算單價並加總 </vt:lpstr>
      <vt:lpstr>Multiply_price_amount計算單價並加總 </vt:lpstr>
      <vt:lpstr>測試1</vt:lpstr>
      <vt:lpstr>測試2</vt:lpstr>
      <vt:lpstr>測試3</vt:lpstr>
      <vt:lpstr>後續</vt:lpstr>
      <vt:lpstr>ocr</vt:lpstr>
      <vt:lpstr>ocr</vt:lpstr>
      <vt:lpstr>取差值測試</vt:lpstr>
      <vt:lpstr>取差值測試</vt:lpstr>
      <vt:lpstr>取差值測試</vt:lpstr>
      <vt:lpstr>Farneback密集光流測試</vt:lpstr>
      <vt:lpstr>Farneback密集光流測試</vt:lpstr>
      <vt:lpstr>Farneback密集光流測試</vt:lpstr>
      <vt:lpstr>圖像匹配測試</vt:lpstr>
      <vt:lpstr>加入SIFT尺度不變特徵變換</vt:lpstr>
      <vt:lpstr>LBP</vt:lpstr>
      <vt:lpstr>小組分工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yo</dc:creator>
  <cp:lastModifiedBy>la der</cp:lastModifiedBy>
  <cp:revision>114</cp:revision>
  <dcterms:created xsi:type="dcterms:W3CDTF">2024-12-05T03:20:56Z</dcterms:created>
  <dcterms:modified xsi:type="dcterms:W3CDTF">2025-01-09T03:51:55Z</dcterms:modified>
</cp:coreProperties>
</file>